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3" r:id="rId2"/>
    <p:sldId id="315" r:id="rId3"/>
    <p:sldId id="264" r:id="rId4"/>
    <p:sldId id="266" r:id="rId5"/>
    <p:sldId id="300" r:id="rId6"/>
    <p:sldId id="271" r:id="rId7"/>
    <p:sldId id="277" r:id="rId8"/>
    <p:sldId id="275" r:id="rId9"/>
    <p:sldId id="286" r:id="rId10"/>
    <p:sldId id="284" r:id="rId11"/>
    <p:sldId id="302" r:id="rId12"/>
    <p:sldId id="303" r:id="rId13"/>
    <p:sldId id="304" r:id="rId14"/>
    <p:sldId id="312" r:id="rId15"/>
    <p:sldId id="314" r:id="rId16"/>
    <p:sldId id="313" r:id="rId17"/>
    <p:sldId id="310" r:id="rId18"/>
    <p:sldId id="316" r:id="rId19"/>
    <p:sldId id="295" r:id="rId20"/>
    <p:sldId id="29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9F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744" autoAdjust="0"/>
    <p:restoredTop sz="94660"/>
  </p:normalViewPr>
  <p:slideViewPr>
    <p:cSldViewPr snapToGrid="0">
      <p:cViewPr varScale="1">
        <p:scale>
          <a:sx n="90" d="100"/>
          <a:sy n="90" d="100"/>
        </p:scale>
        <p:origin x="92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EF9F77-082C-44D3-AD16-6D3021CDCD09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F6BD63-4C8D-444A-AD05-9FF2055CCB5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10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F945A7-5C56-B215-15F6-9EFFF94798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FC69CAB-3725-5206-49F7-ECC1943B4C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1DBC69A-A07D-7182-CD0B-44017075D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F2032-3190-44D2-BA07-B4E1D82D4B91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47989E7-8BA1-A8D8-9A98-0B934E1DB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65DBC31-BC08-57A7-FF83-970D770E2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2D766-CB29-498B-9A14-F60B3D06BC3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003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E5D5EC-CA16-73A1-56E7-C7CEA325E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39CD887-C2BF-205F-6DFA-EE2A09F17D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9A4185E-B598-BB10-2142-2F5A51D95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F2032-3190-44D2-BA07-B4E1D82D4B91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2C7B74C-9911-0A5F-5FCC-41BD2E937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981231C-7700-76C7-2C88-561E25437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2D766-CB29-498B-9A14-F60B3D06BC3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139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2CAA934-0A31-B9CD-B8A7-48F105AC13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7C29E61-98DC-B59D-179B-D1E11AEF96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A47FC7A-B8E7-2AD7-9B36-796A847CC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F2032-3190-44D2-BA07-B4E1D82D4B91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9427F31-4E4E-FB90-636F-BD360972B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F08E818-724E-EC37-E360-23A07B805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2D766-CB29-498B-9A14-F60B3D06BC3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352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C362F0-66F3-83D6-9B19-0A0C6EEEF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D73B477-033C-BA03-4473-4054DD4805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90F962B-9E9B-F9B1-DB90-D26C30C1B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F2032-3190-44D2-BA07-B4E1D82D4B91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EB7BA87-4ADA-0FD0-4063-F31F36176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2415C1D-8996-C122-944D-F6F654A04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2D766-CB29-498B-9A14-F60B3D06BC3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827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973F01-C600-46DD-62D1-70D1622BE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A52368F-816F-333C-1FB8-B1FD7C85D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082B8B6-FF06-2EE4-DE4A-9C249FBC1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F2032-3190-44D2-BA07-B4E1D82D4B91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C30DE36-43AE-F10E-CFA9-832F8D3F6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BD882C5-8572-1CA6-2C65-10CA441AD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2D766-CB29-498B-9A14-F60B3D06BC3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891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37124D-78B4-83E7-9F65-74CE7EE41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C204940-B339-56ED-878A-BB53C9B2D8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3BD0957-E8C6-A59C-1626-D041509D73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A5EC1A4-2FDB-2ABA-89D3-E69A5BB9E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F2032-3190-44D2-BA07-B4E1D82D4B91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4D04700-1221-013F-D497-6EFF68C08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C3DFC30-2BCB-C137-5DA2-216BBA595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2D766-CB29-498B-9A14-F60B3D06BC3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413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6AFA65-443A-A9E9-653F-AC162B9D5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D1A24D0-2CAA-E8C0-68E9-BDA54843D1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4B0099B-DF3C-9B7D-A999-64967BC796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DF7826E-1C2D-6D43-F15D-8B71021B7F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4D1B96E8-F630-FD17-739D-B0E051E636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C20047D-1A1D-DAF3-DF32-83F5D6A29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F2032-3190-44D2-BA07-B4E1D82D4B91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76962A97-7765-39CE-2271-8780D2E45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8D52C063-B65F-8DF5-4CCD-E23B90B71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2D766-CB29-498B-9A14-F60B3D06BC3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512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FFE970-6C09-78AC-C3EC-663E52A0A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2EE75E1-2965-F896-9B9B-BDF61A269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F2032-3190-44D2-BA07-B4E1D82D4B91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E3D00EE-2D9E-06BE-AA3C-E745A28CD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B251225-86B2-41B3-F9C4-A11FD8463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2D766-CB29-498B-9A14-F60B3D06BC3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607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B4CCAA9-9778-FC5E-7026-1A861200E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F2032-3190-44D2-BA07-B4E1D82D4B91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354A2AA-D635-1E29-7A2B-C521E11C7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FCDBDBE-0F67-7430-0615-D42AB3695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2D766-CB29-498B-9A14-F60B3D06BC3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15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FFDDAA-1746-FD37-CE17-25B42F6E6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81A78DB-8CBE-0D99-E4F8-D4215CD6B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B203A46-272C-E51A-C443-D5C4871F20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42E0813-86E4-A976-DE96-2D1518A57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F2032-3190-44D2-BA07-B4E1D82D4B91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81E97D6-F3F5-4736-329B-EC2959A98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C395AFD-91D1-B70F-3D21-4F618C5FA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2D766-CB29-498B-9A14-F60B3D06BC3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873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2DE608-E59C-56D8-234F-BE895FCFF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402FC63C-4F05-6922-9CD0-8AE17EB089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5A819F5-5AA8-AC85-F3D9-E7FC39FD39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E0976E4-C159-C1CA-D24E-5B9DAEC98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F2032-3190-44D2-BA07-B4E1D82D4B91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65C1072-B746-0AE9-EA7A-C612B7C29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94776AD-D39F-CE08-6C86-F3D6AC28E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2D766-CB29-498B-9A14-F60B3D06BC3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226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1A41A76D-F550-F64C-D802-A88291DDC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3ED76AC-3AD8-A528-4E79-90ED5F0542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1E0B2D6-76DB-8883-8EE9-8345310E57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4F2032-3190-44D2-BA07-B4E1D82D4B91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6722B6C-7D09-7F91-8C2F-201CAF734B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09928A8-29E5-9318-FED2-46C6B5BA06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2D766-CB29-498B-9A14-F60B3D06BC3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401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6942AA-C73B-09EE-944B-50F5B8B1B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>
            <a:extLst>
              <a:ext uri="{FF2B5EF4-FFF2-40B4-BE49-F238E27FC236}">
                <a16:creationId xmlns:a16="http://schemas.microsoft.com/office/drawing/2014/main" id="{186B9A5C-546F-4FF1-EF87-F4D012C16719}"/>
              </a:ext>
            </a:extLst>
          </p:cNvPr>
          <p:cNvSpPr/>
          <p:nvPr/>
        </p:nvSpPr>
        <p:spPr>
          <a:xfrm>
            <a:off x="0" y="0"/>
            <a:ext cx="4695667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5837EC9-BF97-8EB6-3D84-6F072BC29D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028" y="2371086"/>
            <a:ext cx="4176472" cy="1814548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7182D59A-523C-9130-4CED-D05B84E10C3E}"/>
              </a:ext>
            </a:extLst>
          </p:cNvPr>
          <p:cNvSpPr txBox="1"/>
          <p:nvPr/>
        </p:nvSpPr>
        <p:spPr>
          <a:xfrm>
            <a:off x="9082965" y="5921800"/>
            <a:ext cx="28593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>
                <a:solidFill>
                  <a:srgbClr val="002060"/>
                </a:solidFill>
                <a:latin typeface="Lucida Bright" panose="02040602050505020304" pitchFamily="18" charset="0"/>
              </a:rPr>
              <a:t>BLUMENAU, SANTA CATARINA – 2024 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B88EDE4F-D317-182F-AEB9-C5DF5A9DDD4D}"/>
              </a:ext>
            </a:extLst>
          </p:cNvPr>
          <p:cNvSpPr txBox="1"/>
          <p:nvPr/>
        </p:nvSpPr>
        <p:spPr>
          <a:xfrm>
            <a:off x="9054841" y="5570944"/>
            <a:ext cx="2859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rgbClr val="002060"/>
                </a:solidFill>
                <a:latin typeface="Lucida Bright" panose="02040602050505020304" pitchFamily="18" charset="0"/>
              </a:rPr>
              <a:t>@</a:t>
            </a:r>
            <a:r>
              <a:rPr lang="pt-BR" sz="1600" b="1" dirty="0" err="1">
                <a:solidFill>
                  <a:srgbClr val="002060"/>
                </a:solidFill>
                <a:latin typeface="Lucida Bright" panose="02040602050505020304" pitchFamily="18" charset="0"/>
              </a:rPr>
              <a:t>luftschiff_gruppe</a:t>
            </a:r>
            <a:endParaRPr lang="pt-BR" sz="1600" b="1" dirty="0">
              <a:solidFill>
                <a:srgbClr val="002060"/>
              </a:solidFill>
              <a:latin typeface="Lucida Bright" panose="02040602050505020304" pitchFamily="18" charset="0"/>
            </a:endParaRP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F9AC1F98-EC5A-7A02-6EF6-BA4E29260897}"/>
              </a:ext>
            </a:extLst>
          </p:cNvPr>
          <p:cNvSpPr/>
          <p:nvPr/>
        </p:nvSpPr>
        <p:spPr>
          <a:xfrm flipV="1">
            <a:off x="7367359" y="5035328"/>
            <a:ext cx="1447411" cy="1402178"/>
          </a:xfrm>
          <a:prstGeom prst="rect">
            <a:avLst/>
          </a:prstGeom>
          <a:solidFill>
            <a:srgbClr val="D69F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DE93FA7-DD84-57B0-F997-7DADF8F73448}"/>
              </a:ext>
            </a:extLst>
          </p:cNvPr>
          <p:cNvSpPr txBox="1"/>
          <p:nvPr/>
        </p:nvSpPr>
        <p:spPr>
          <a:xfrm>
            <a:off x="9054841" y="5211434"/>
            <a:ext cx="2859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02060"/>
                </a:solidFill>
                <a:latin typeface="Lucida Bright" panose="02040602050505020304" pitchFamily="18" charset="0"/>
              </a:rPr>
              <a:t>www.luftschiff.com.br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A5A00C6-92D1-68A8-BD8C-AFA544A357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58" y="1395845"/>
            <a:ext cx="6530800" cy="43405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868433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8835A0-00CC-431E-5912-A6F7C2ABBF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01DB2E76-0CA9-E3ED-DCD9-67810521E1D0}"/>
              </a:ext>
            </a:extLst>
          </p:cNvPr>
          <p:cNvSpPr/>
          <p:nvPr/>
        </p:nvSpPr>
        <p:spPr>
          <a:xfrm>
            <a:off x="0" y="3077955"/>
            <a:ext cx="904523" cy="97596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672A427A-8274-7E2C-0CDD-55A01BF1E393}"/>
              </a:ext>
            </a:extLst>
          </p:cNvPr>
          <p:cNvSpPr/>
          <p:nvPr/>
        </p:nvSpPr>
        <p:spPr>
          <a:xfrm>
            <a:off x="904523" y="3077955"/>
            <a:ext cx="594447" cy="975965"/>
          </a:xfrm>
          <a:prstGeom prst="rect">
            <a:avLst/>
          </a:prstGeom>
          <a:solidFill>
            <a:srgbClr val="D69F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1071A843-BA5A-A8F2-CFB6-316054679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335" y="2450511"/>
            <a:ext cx="3404191" cy="2230854"/>
          </a:xfrm>
        </p:spPr>
        <p:txBody>
          <a:bodyPr>
            <a:noAutofit/>
          </a:bodyPr>
          <a:lstStyle/>
          <a:p>
            <a:r>
              <a:rPr lang="en-US" sz="9600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ES</a:t>
            </a:r>
            <a:br>
              <a:rPr lang="en-US" sz="9600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</a:br>
            <a:r>
              <a:rPr lang="en-US" sz="9600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TAN</a:t>
            </a:r>
            <a:br>
              <a:rPr lang="en-US" sz="9600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</a:br>
            <a:r>
              <a:rPr lang="en-US" sz="9600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DARTE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044C0C3-9594-B755-2552-1E57F18E46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946" y="5085947"/>
            <a:ext cx="2010820" cy="873639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E96ED842-B797-6B36-7FB2-20FC90907E38}"/>
              </a:ext>
            </a:extLst>
          </p:cNvPr>
          <p:cNvSpPr/>
          <p:nvPr/>
        </p:nvSpPr>
        <p:spPr>
          <a:xfrm>
            <a:off x="10649524" y="1"/>
            <a:ext cx="904523" cy="40539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FEE82DCE-49A0-B8C9-D4CC-AFEDC0EAAD03}"/>
              </a:ext>
            </a:extLst>
          </p:cNvPr>
          <p:cNvSpPr/>
          <p:nvPr/>
        </p:nvSpPr>
        <p:spPr>
          <a:xfrm>
            <a:off x="11554047" y="3077955"/>
            <a:ext cx="637953" cy="975965"/>
          </a:xfrm>
          <a:prstGeom prst="rect">
            <a:avLst/>
          </a:prstGeom>
          <a:solidFill>
            <a:srgbClr val="D69F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92842ECF-423D-4811-BE56-12A906B9FC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970" y="0"/>
            <a:ext cx="45724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0533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17BD74-E32B-08E2-994A-CCDDBE7DD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DB2E237E-9C1D-0B67-47DA-49A02AA634CA}"/>
              </a:ext>
            </a:extLst>
          </p:cNvPr>
          <p:cNvSpPr/>
          <p:nvPr/>
        </p:nvSpPr>
        <p:spPr>
          <a:xfrm>
            <a:off x="4905347" y="1188275"/>
            <a:ext cx="4218357" cy="279889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5332066" y="1794612"/>
            <a:ext cx="33649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400" dirty="0">
                <a:solidFill>
                  <a:schemeClr val="bg1"/>
                </a:solidFill>
                <a:latin typeface="Lucida Bright" panose="02040602050505020304" pitchFamily="18" charset="0"/>
              </a:rPr>
              <a:t>Criamos uma sugestão de marketing que visa um efetivo posicionamento em nossas campanhas como uma marca que possui conexão e preocupação com a comunidade</a:t>
            </a:r>
            <a:r>
              <a:rPr lang="pt-BR" sz="1600" dirty="0">
                <a:solidFill>
                  <a:schemeClr val="bg1"/>
                </a:solidFill>
                <a:latin typeface="Lucida Bright" panose="02040602050505020304" pitchFamily="18" charset="0"/>
              </a:rPr>
              <a:t>. 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5B71793C-B2F8-4751-A850-2FF497B77CEB}"/>
              </a:ext>
            </a:extLst>
          </p:cNvPr>
          <p:cNvSpPr txBox="1">
            <a:spLocks/>
          </p:cNvSpPr>
          <p:nvPr/>
        </p:nvSpPr>
        <p:spPr>
          <a:xfrm>
            <a:off x="5089215" y="4724799"/>
            <a:ext cx="6493185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POR QUE</a:t>
            </a:r>
            <a:b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</a:br>
            <a:r>
              <a:rPr lang="en-US" sz="7200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PATROCINAR</a:t>
            </a:r>
            <a:r>
              <a:rPr lang="en-US" sz="6600" b="1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 </a:t>
            </a:r>
            <a:br>
              <a:rPr lang="en-US" sz="2000" b="1" dirty="0">
                <a:latin typeface="Lucida Bright" panose="02040602050505020304" pitchFamily="18" charset="0"/>
              </a:rPr>
            </a:br>
            <a:endParaRPr lang="en-US" sz="2000" b="1" dirty="0">
              <a:latin typeface="Lucida Bright" panose="02040602050505020304" pitchFamily="18" charset="0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8FD1B14D-40AB-F794-E73D-CF4561B51EB0}"/>
              </a:ext>
            </a:extLst>
          </p:cNvPr>
          <p:cNvSpPr/>
          <p:nvPr/>
        </p:nvSpPr>
        <p:spPr>
          <a:xfrm>
            <a:off x="10837547" y="5721039"/>
            <a:ext cx="957326" cy="975965"/>
          </a:xfrm>
          <a:prstGeom prst="rect">
            <a:avLst/>
          </a:prstGeom>
          <a:solidFill>
            <a:srgbClr val="D69F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FB7487B8-E6EF-371A-1D86-BD3CBCEEA29E}"/>
              </a:ext>
            </a:extLst>
          </p:cNvPr>
          <p:cNvSpPr txBox="1">
            <a:spLocks/>
          </p:cNvSpPr>
          <p:nvPr/>
        </p:nvSpPr>
        <p:spPr>
          <a:xfrm>
            <a:off x="9365366" y="2661610"/>
            <a:ext cx="2429507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+ ALCANCE</a:t>
            </a:r>
          </a:p>
          <a:p>
            <a:pPr algn="l">
              <a:lnSpc>
                <a:spcPct val="150000"/>
              </a:lnSpc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+ VISIBILIDADE</a:t>
            </a:r>
          </a:p>
          <a:p>
            <a:pPr algn="l">
              <a:lnSpc>
                <a:spcPct val="150000"/>
              </a:lnSpc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+ CONEXÃO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9DF090C1-50CF-6215-A4DC-F91741A27F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467" y="643799"/>
            <a:ext cx="1968933" cy="855441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09060" cy="6858000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5AC66F8A-393E-C329-91D1-397C5AA3A7F4}"/>
              </a:ext>
            </a:extLst>
          </p:cNvPr>
          <p:cNvSpPr/>
          <p:nvPr/>
        </p:nvSpPr>
        <p:spPr>
          <a:xfrm>
            <a:off x="3224048" y="5439102"/>
            <a:ext cx="685012" cy="611259"/>
          </a:xfrm>
          <a:prstGeom prst="rect">
            <a:avLst/>
          </a:prstGeom>
          <a:solidFill>
            <a:srgbClr val="D69F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9DF090C1-50CF-6215-A4DC-F91741A27F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108" y="5583134"/>
            <a:ext cx="608892" cy="32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578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17BD74-E32B-08E2-994A-CCDDBE7DD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564326BD-E9BD-10D2-A9BB-25ECC9D522EF}"/>
              </a:ext>
            </a:extLst>
          </p:cNvPr>
          <p:cNvSpPr txBox="1">
            <a:spLocks/>
          </p:cNvSpPr>
          <p:nvPr/>
        </p:nvSpPr>
        <p:spPr>
          <a:xfrm>
            <a:off x="948107" y="1251045"/>
            <a:ext cx="6174697" cy="40268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endParaRPr lang="en-US" sz="1600" dirty="0">
              <a:solidFill>
                <a:schemeClr val="bg1"/>
              </a:solidFill>
              <a:latin typeface="Lucida Bright" panose="02040602050505020304" pitchFamily="18" charset="0"/>
            </a:endParaRPr>
          </a:p>
          <a:p>
            <a:pPr>
              <a:lnSpc>
                <a:spcPct val="100000"/>
              </a:lnSpc>
            </a:pPr>
            <a:endParaRPr lang="en-US" sz="1600" dirty="0">
              <a:solidFill>
                <a:schemeClr val="bg1"/>
              </a:solidFill>
              <a:latin typeface="Lucida Bright" panose="02040602050505020304" pitchFamily="18" charset="0"/>
            </a:endParaRPr>
          </a:p>
          <a:p>
            <a:pPr>
              <a:lnSpc>
                <a:spcPct val="100000"/>
              </a:lnSpc>
            </a:pPr>
            <a:endParaRPr lang="en-US" sz="1400" dirty="0">
              <a:solidFill>
                <a:schemeClr val="bg1"/>
              </a:solidFill>
              <a:latin typeface="Lucida Bright" panose="02040602050505020304" pitchFamily="18" charset="0"/>
            </a:endParaRP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135" y="2192215"/>
            <a:ext cx="4336376" cy="2890917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2EAE8772-5288-A06B-AC46-2A4E01C3583B}"/>
              </a:ext>
            </a:extLst>
          </p:cNvPr>
          <p:cNvSpPr txBox="1">
            <a:spLocks/>
          </p:cNvSpPr>
          <p:nvPr/>
        </p:nvSpPr>
        <p:spPr>
          <a:xfrm>
            <a:off x="5906712" y="539166"/>
            <a:ext cx="3260128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CANAIS DE</a:t>
            </a:r>
            <a:b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</a:br>
            <a:r>
              <a:rPr lang="en-US" sz="7200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MÍDIA</a:t>
            </a:r>
            <a:endParaRPr lang="en-US" sz="2000" b="1" dirty="0">
              <a:latin typeface="Lucida Bright" panose="02040602050505020304" pitchFamily="18" charset="0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AEE04CAB-AD1D-E399-4EB2-5F6CB0660203}"/>
              </a:ext>
            </a:extLst>
          </p:cNvPr>
          <p:cNvSpPr/>
          <p:nvPr/>
        </p:nvSpPr>
        <p:spPr>
          <a:xfrm>
            <a:off x="4870511" y="2192215"/>
            <a:ext cx="574974" cy="349620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695391F1-1A29-C207-616A-64504B521E42}"/>
              </a:ext>
            </a:extLst>
          </p:cNvPr>
          <p:cNvSpPr/>
          <p:nvPr/>
        </p:nvSpPr>
        <p:spPr>
          <a:xfrm>
            <a:off x="534134" y="1"/>
            <a:ext cx="2731277" cy="2192214"/>
          </a:xfrm>
          <a:prstGeom prst="rect">
            <a:avLst/>
          </a:prstGeom>
          <a:solidFill>
            <a:srgbClr val="D69F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5942396" y="2359717"/>
            <a:ext cx="2556754" cy="2630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600" b="1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REDES SOCIAIS </a:t>
            </a:r>
            <a:br>
              <a:rPr lang="pt-BR" sz="1600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</a:br>
            <a:r>
              <a:rPr lang="pt-BR" sz="1600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Esteja presente não apenas nos canais orgânicos, mas também nas campanhas periódicas de anúncios</a:t>
            </a:r>
          </a:p>
          <a:p>
            <a:pPr>
              <a:lnSpc>
                <a:spcPct val="150000"/>
              </a:lnSpc>
            </a:pPr>
            <a:endParaRPr lang="pt-BR" sz="1600" dirty="0">
              <a:solidFill>
                <a:schemeClr val="accent1">
                  <a:lumMod val="50000"/>
                </a:schemeClr>
              </a:solidFill>
              <a:latin typeface="Lucida Bright" panose="02040602050505020304" pitchFamily="18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61B0E76C-C1F7-DAA2-C2E9-033829402049}"/>
              </a:ext>
            </a:extLst>
          </p:cNvPr>
          <p:cNvSpPr txBox="1"/>
          <p:nvPr/>
        </p:nvSpPr>
        <p:spPr>
          <a:xfrm>
            <a:off x="8962043" y="2034207"/>
            <a:ext cx="3076353" cy="2630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pt-BR" sz="1600" dirty="0">
              <a:solidFill>
                <a:schemeClr val="accent1">
                  <a:lumMod val="50000"/>
                </a:schemeClr>
              </a:solidFill>
              <a:latin typeface="Lucida Bright" panose="02040602050505020304" pitchFamily="18" charset="0"/>
            </a:endParaRPr>
          </a:p>
          <a:p>
            <a:pPr>
              <a:lnSpc>
                <a:spcPct val="150000"/>
              </a:lnSpc>
            </a:pPr>
            <a:r>
              <a:rPr lang="pt-BR" sz="1600" b="1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EVENTOS</a:t>
            </a:r>
            <a:br>
              <a:rPr lang="pt-BR" sz="1600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</a:br>
            <a:r>
              <a:rPr lang="pt-BR" sz="1600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Promoveremos e participaremos de eventos culturais em toda a região levando a marca do parceiro patrocinador/apoiador.    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3252013D-81E3-A19F-B542-97358EAC75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05" y="657156"/>
            <a:ext cx="1968933" cy="855441"/>
          </a:xfrm>
          <a:prstGeom prst="rect">
            <a:avLst/>
          </a:prstGeom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DA69216E-B6F8-3294-0AEE-24ABBA42C930}"/>
              </a:ext>
            </a:extLst>
          </p:cNvPr>
          <p:cNvSpPr/>
          <p:nvPr/>
        </p:nvSpPr>
        <p:spPr>
          <a:xfrm>
            <a:off x="-1" y="5083131"/>
            <a:ext cx="5445485" cy="60528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/>
          <p:cNvSpPr/>
          <p:nvPr/>
        </p:nvSpPr>
        <p:spPr>
          <a:xfrm>
            <a:off x="5942396" y="5249971"/>
            <a:ext cx="6096000" cy="152291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pt-BR" sz="1600" b="1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USO DE IMAGEM </a:t>
            </a:r>
            <a:br>
              <a:rPr lang="pt-BR" sz="1600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</a:br>
            <a:r>
              <a:rPr lang="pt-BR" sz="1600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Você poderá explorar as imagens do grupo em suas mídias e canais próprios de divulgação, fortalecendo o engajamento de sua marca. </a:t>
            </a:r>
          </a:p>
        </p:txBody>
      </p:sp>
    </p:spTree>
    <p:extLst>
      <p:ext uri="{BB962C8B-B14F-4D97-AF65-F5344CB8AC3E}">
        <p14:creationId xmlns:p14="http://schemas.microsoft.com/office/powerpoint/2010/main" val="12823373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17BD74-E32B-08E2-994A-CCDDBE7DD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564326BD-E9BD-10D2-A9BB-25ECC9D522EF}"/>
              </a:ext>
            </a:extLst>
          </p:cNvPr>
          <p:cNvSpPr txBox="1">
            <a:spLocks/>
          </p:cNvSpPr>
          <p:nvPr/>
        </p:nvSpPr>
        <p:spPr>
          <a:xfrm>
            <a:off x="948107" y="1251045"/>
            <a:ext cx="6174697" cy="40268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endParaRPr lang="en-US" sz="1600" dirty="0">
              <a:solidFill>
                <a:schemeClr val="bg1"/>
              </a:solidFill>
              <a:latin typeface="Lucida Bright" panose="02040602050505020304" pitchFamily="18" charset="0"/>
            </a:endParaRPr>
          </a:p>
          <a:p>
            <a:pPr>
              <a:lnSpc>
                <a:spcPct val="100000"/>
              </a:lnSpc>
            </a:pPr>
            <a:endParaRPr lang="en-US" sz="1600" dirty="0">
              <a:solidFill>
                <a:schemeClr val="bg1"/>
              </a:solidFill>
              <a:latin typeface="Lucida Bright" panose="02040602050505020304" pitchFamily="18" charset="0"/>
            </a:endParaRPr>
          </a:p>
          <a:p>
            <a:pPr>
              <a:lnSpc>
                <a:spcPct val="100000"/>
              </a:lnSpc>
            </a:pPr>
            <a:endParaRPr lang="en-US" sz="1400" dirty="0">
              <a:solidFill>
                <a:schemeClr val="bg1"/>
              </a:solidFill>
              <a:latin typeface="Lucida Bright" panose="02040602050505020304" pitchFamily="18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748010" y="665105"/>
            <a:ext cx="406781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400" b="1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IMPRENSA </a:t>
            </a:r>
            <a:r>
              <a:rPr lang="pt-BR" sz="1400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 </a:t>
            </a:r>
            <a:br>
              <a:rPr lang="pt-BR" sz="1400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</a:br>
            <a:r>
              <a:rPr lang="pt-BR" sz="1400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Sua empresa aproveitará toda a visibilidade vinda dos meios de imprensa como TV, Rádio, Lives, Podcasts Jornais , etc..  </a:t>
            </a:r>
          </a:p>
          <a:p>
            <a:pPr>
              <a:lnSpc>
                <a:spcPct val="150000"/>
              </a:lnSpc>
            </a:pPr>
            <a:r>
              <a:rPr lang="pt-BR" sz="1400" i="1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Principalmente por se tratar da mais nova atração dos desfiles da Oktoberfest !</a:t>
            </a:r>
          </a:p>
          <a:p>
            <a:pPr>
              <a:lnSpc>
                <a:spcPct val="150000"/>
              </a:lnSpc>
            </a:pPr>
            <a:endParaRPr lang="pt-BR" sz="1400" dirty="0">
              <a:solidFill>
                <a:schemeClr val="accent1">
                  <a:lumMod val="50000"/>
                </a:schemeClr>
              </a:solidFill>
              <a:latin typeface="Lucida Bright" panose="02040602050505020304" pitchFamily="18" charset="0"/>
            </a:endParaRPr>
          </a:p>
          <a:p>
            <a:pPr>
              <a:lnSpc>
                <a:spcPct val="150000"/>
              </a:lnSpc>
            </a:pPr>
            <a:br>
              <a:rPr lang="pt-BR" sz="1400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</a:br>
            <a:r>
              <a:rPr lang="pt-BR" sz="1400" b="1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RELACIONAMENTO DIRETO COM PÚBLICO-ALVO </a:t>
            </a:r>
            <a:br>
              <a:rPr lang="pt-BR" sz="1400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</a:br>
            <a:r>
              <a:rPr lang="pt-BR" sz="1400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Oportunidade para estabelecer </a:t>
            </a:r>
            <a:br>
              <a:rPr lang="pt-BR" sz="1400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</a:br>
            <a:r>
              <a:rPr lang="pt-BR" sz="1400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relacionamentos e fortalecer a imagem.  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8142345" y="665105"/>
            <a:ext cx="3635203" cy="6047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400" b="1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EVENTOS COM A PRESENÇA DO GRUPO </a:t>
            </a:r>
          </a:p>
          <a:p>
            <a:pPr>
              <a:lnSpc>
                <a:spcPct val="150000"/>
              </a:lnSpc>
            </a:pPr>
            <a:r>
              <a:rPr lang="pt-BR" sz="1400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Oportunidade de levar o Carro Alegórico a um evento próprio de sua empresa / marca </a:t>
            </a:r>
            <a:br>
              <a:rPr lang="pt-BR" sz="1400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</a:br>
            <a:r>
              <a:rPr lang="pt-BR" sz="1000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*conforme disponibilidade de agenda </a:t>
            </a:r>
          </a:p>
          <a:p>
            <a:pPr>
              <a:lnSpc>
                <a:spcPct val="150000"/>
              </a:lnSpc>
            </a:pPr>
            <a:br>
              <a:rPr lang="pt-BR" sz="1400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</a:br>
            <a:endParaRPr lang="pt-BR" sz="1400" dirty="0">
              <a:solidFill>
                <a:schemeClr val="accent1">
                  <a:lumMod val="50000"/>
                </a:schemeClr>
              </a:solidFill>
              <a:latin typeface="Lucida Bright" panose="02040602050505020304" pitchFamily="18" charset="0"/>
            </a:endParaRPr>
          </a:p>
          <a:p>
            <a:pPr>
              <a:lnSpc>
                <a:spcPct val="150000"/>
              </a:lnSpc>
            </a:pPr>
            <a:r>
              <a:rPr lang="pt-BR" sz="1400" b="1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BENEFÍCIOS Fiscais </a:t>
            </a:r>
            <a:br>
              <a:rPr lang="pt-BR" sz="1400" b="1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</a:br>
            <a:r>
              <a:rPr lang="pt-BR" sz="1400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Em alguns casos pode gerar benefícios fiscais como deduções de I.R.</a:t>
            </a:r>
          </a:p>
          <a:p>
            <a:pPr>
              <a:lnSpc>
                <a:spcPct val="150000"/>
              </a:lnSpc>
            </a:pPr>
            <a:endParaRPr lang="pt-BR" sz="1400" dirty="0">
              <a:solidFill>
                <a:schemeClr val="accent1">
                  <a:lumMod val="50000"/>
                </a:schemeClr>
              </a:solidFill>
              <a:latin typeface="Lucida Bright" panose="02040602050505020304" pitchFamily="18" charset="0"/>
            </a:endParaRPr>
          </a:p>
          <a:p>
            <a:pPr>
              <a:lnSpc>
                <a:spcPct val="150000"/>
              </a:lnSpc>
            </a:pPr>
            <a:endParaRPr lang="pt-BR" sz="1400" dirty="0">
              <a:solidFill>
                <a:schemeClr val="accent1">
                  <a:lumMod val="50000"/>
                </a:schemeClr>
              </a:solidFill>
              <a:latin typeface="Lucida Bright" panose="02040602050505020304" pitchFamily="18" charset="0"/>
            </a:endParaRPr>
          </a:p>
          <a:p>
            <a:pPr>
              <a:lnSpc>
                <a:spcPct val="150000"/>
              </a:lnSpc>
            </a:pPr>
            <a:r>
              <a:rPr lang="pt-BR" sz="1400" b="1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SATISFAÇÃO DOS FUNCIONÁRIOS</a:t>
            </a:r>
          </a:p>
          <a:p>
            <a:pPr>
              <a:lnSpc>
                <a:spcPct val="150000"/>
              </a:lnSpc>
            </a:pPr>
            <a:r>
              <a:rPr lang="pt-BR" sz="1400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Incentivar a participação de colaboradores ao projeto, contribui para a satisfação e engajamento destes </a:t>
            </a:r>
            <a:br>
              <a:rPr lang="pt-BR" sz="1400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</a:br>
            <a:r>
              <a:rPr lang="pt-BR" sz="1400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 </a:t>
            </a: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6319" y="4436225"/>
            <a:ext cx="2373017" cy="1507345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C13D2457-EAB3-2C7F-CEB7-3C82A2F7E8F2}"/>
              </a:ext>
            </a:extLst>
          </p:cNvPr>
          <p:cNvSpPr txBox="1">
            <a:spLocks/>
          </p:cNvSpPr>
          <p:nvPr/>
        </p:nvSpPr>
        <p:spPr>
          <a:xfrm>
            <a:off x="5087675" y="2934526"/>
            <a:ext cx="2622062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CANAIS DE</a:t>
            </a:r>
            <a:b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</a:b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MÍDIA</a:t>
            </a:r>
            <a:endParaRPr lang="en-US" sz="2000" b="1" dirty="0">
              <a:latin typeface="Lucida Bright" panose="02040602050505020304" pitchFamily="18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5AC66F8A-393E-C329-91D1-397C5AA3A7F4}"/>
              </a:ext>
            </a:extLst>
          </p:cNvPr>
          <p:cNvSpPr/>
          <p:nvPr/>
        </p:nvSpPr>
        <p:spPr>
          <a:xfrm>
            <a:off x="5176319" y="1"/>
            <a:ext cx="2373017" cy="2758389"/>
          </a:xfrm>
          <a:prstGeom prst="rect">
            <a:avLst/>
          </a:prstGeom>
          <a:solidFill>
            <a:srgbClr val="D69F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4E227285-EE04-7B24-9AE9-D97DEBF0D142}"/>
              </a:ext>
            </a:extLst>
          </p:cNvPr>
          <p:cNvSpPr/>
          <p:nvPr/>
        </p:nvSpPr>
        <p:spPr>
          <a:xfrm>
            <a:off x="5176319" y="5943570"/>
            <a:ext cx="2373017" cy="91442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7F6355B7-AD29-9B6D-4C9D-8E727ED8A6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611" y="818282"/>
            <a:ext cx="1512128" cy="656973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748010" y="5190063"/>
            <a:ext cx="3784576" cy="1344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400" b="1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RESPONSABILIDADE SOLCIAL  </a:t>
            </a:r>
          </a:p>
          <a:p>
            <a:pPr>
              <a:lnSpc>
                <a:spcPct val="150000"/>
              </a:lnSpc>
            </a:pPr>
            <a:r>
              <a:rPr lang="pt-BR" sz="1400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Participando de projetos Culturais da comunidade </a:t>
            </a:r>
            <a:br>
              <a:rPr lang="pt-BR" sz="1400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</a:br>
            <a:endParaRPr lang="pt-BR" sz="1400" dirty="0">
              <a:solidFill>
                <a:schemeClr val="accent1">
                  <a:lumMod val="50000"/>
                </a:schemeClr>
              </a:solidFill>
              <a:latin typeface="Lucida Bright" panose="02040602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2076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7DFAB8A-C2B1-188E-7A05-8DB6D746A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27" y="390577"/>
            <a:ext cx="11360245" cy="6461252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A26B5DB8-6EEA-1EC1-C91D-4F088E4B8184}"/>
              </a:ext>
            </a:extLst>
          </p:cNvPr>
          <p:cNvSpPr/>
          <p:nvPr/>
        </p:nvSpPr>
        <p:spPr>
          <a:xfrm>
            <a:off x="3630" y="934618"/>
            <a:ext cx="957326" cy="591411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BEABB462-8549-0449-24A0-462A2A47A797}"/>
              </a:ext>
            </a:extLst>
          </p:cNvPr>
          <p:cNvSpPr/>
          <p:nvPr/>
        </p:nvSpPr>
        <p:spPr>
          <a:xfrm>
            <a:off x="1" y="-38247"/>
            <a:ext cx="12191999" cy="975965"/>
          </a:xfrm>
          <a:prstGeom prst="rect">
            <a:avLst/>
          </a:prstGeom>
          <a:solidFill>
            <a:srgbClr val="D69F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AD56509B-037B-91FF-B0DC-1A42B04BF759}"/>
              </a:ext>
            </a:extLst>
          </p:cNvPr>
          <p:cNvSpPr txBox="1">
            <a:spLocks/>
          </p:cNvSpPr>
          <p:nvPr/>
        </p:nvSpPr>
        <p:spPr>
          <a:xfrm>
            <a:off x="2248486" y="135211"/>
            <a:ext cx="8304914" cy="6931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Pontos de exposição para comunicação de </a:t>
            </a:r>
            <a:r>
              <a:rPr lang="pt-BR" sz="2000" b="1" dirty="0">
                <a:solidFill>
                  <a:schemeClr val="bg1"/>
                </a:solidFill>
                <a:latin typeface="Lucida Bright" panose="02040602050505020304" pitchFamily="18" charset="0"/>
              </a:rPr>
              <a:t>PATROCINADORES.</a:t>
            </a:r>
            <a:br>
              <a:rPr lang="pt-BR" sz="2000" b="1" u="sng" dirty="0">
                <a:solidFill>
                  <a:schemeClr val="bg1"/>
                </a:solidFill>
                <a:latin typeface="Lucida Bright" panose="02040602050505020304" pitchFamily="18" charset="0"/>
              </a:rPr>
            </a:br>
            <a:r>
              <a:rPr lang="pt-BR" sz="1600" b="1" dirty="0">
                <a:solidFill>
                  <a:srgbClr val="002060"/>
                </a:solidFill>
                <a:latin typeface="Lucida Bright" panose="02040602050505020304" pitchFamily="18" charset="0"/>
              </a:rPr>
              <a:t>“</a:t>
            </a:r>
            <a:r>
              <a:rPr lang="pt-BR" sz="1200" b="1" dirty="0">
                <a:solidFill>
                  <a:srgbClr val="002060"/>
                </a:solidFill>
                <a:latin typeface="Lucida Bright" panose="02040602050505020304" pitchFamily="18" charset="0"/>
              </a:rPr>
              <a:t>Laterais do carro – exposição espelhada” </a:t>
            </a:r>
            <a:endParaRPr lang="en-US" sz="1600" b="1" dirty="0">
              <a:solidFill>
                <a:srgbClr val="002060"/>
              </a:solidFill>
              <a:latin typeface="Lucida Bright" panose="02040602050505020304" pitchFamily="18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5A7A4BAD-6D01-F552-7884-FDD90F3E66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019" y="5548185"/>
            <a:ext cx="1557806" cy="676819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6497A968-F9BD-C1F4-9DB7-2BEC35E1D1A8}"/>
              </a:ext>
            </a:extLst>
          </p:cNvPr>
          <p:cNvSpPr txBox="1">
            <a:spLocks/>
          </p:cNvSpPr>
          <p:nvPr/>
        </p:nvSpPr>
        <p:spPr>
          <a:xfrm>
            <a:off x="4422794" y="1074295"/>
            <a:ext cx="4976550" cy="10615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pt-BR" sz="1200" b="1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PATROCINADOR - </a:t>
            </a:r>
            <a:r>
              <a:rPr lang="pt-BR" sz="1600" b="1" u="sng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COTAS 01 E 02</a:t>
            </a:r>
            <a:r>
              <a:rPr lang="pt-BR" sz="1200" b="1" u="sng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:</a:t>
            </a:r>
          </a:p>
          <a:p>
            <a:pPr algn="l">
              <a:lnSpc>
                <a:spcPct val="150000"/>
              </a:lnSpc>
            </a:pPr>
            <a:r>
              <a:rPr lang="pt-BR" sz="1200" b="1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Exposição nas </a:t>
            </a:r>
            <a:r>
              <a:rPr lang="pt-BR" sz="1200" b="1" dirty="0">
                <a:solidFill>
                  <a:srgbClr val="FF0000"/>
                </a:solidFill>
                <a:latin typeface="Lucida Bright" panose="02040602050505020304" pitchFamily="18" charset="0"/>
              </a:rPr>
              <a:t>CAIXAS DE SOM DIANTEIRAS E/OU TRASEIRAS  </a:t>
            </a:r>
            <a:r>
              <a:rPr lang="pt-BR" sz="1200" b="1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(Comunicação espelhada / dois lados)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B2B18F3F-E1AC-5D76-3E2D-D83803D35A07}"/>
              </a:ext>
            </a:extLst>
          </p:cNvPr>
          <p:cNvSpPr txBox="1">
            <a:spLocks/>
          </p:cNvSpPr>
          <p:nvPr/>
        </p:nvSpPr>
        <p:spPr>
          <a:xfrm>
            <a:off x="2454110" y="1510871"/>
            <a:ext cx="957327" cy="7776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4000" b="1" dirty="0">
                <a:solidFill>
                  <a:schemeClr val="bg1"/>
                </a:solidFill>
                <a:latin typeface="Lucida Bright" panose="02040602050505020304" pitchFamily="18" charset="0"/>
              </a:rPr>
              <a:t>01</a:t>
            </a:r>
            <a:endParaRPr lang="en-US" sz="4000" b="1" dirty="0">
              <a:solidFill>
                <a:schemeClr val="bg1"/>
              </a:solidFill>
              <a:latin typeface="Lucida Bright" panose="02040602050505020304" pitchFamily="18" charset="0"/>
            </a:endParaRP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D7A27EDF-4344-4CF9-F9C6-9F44080758A5}"/>
              </a:ext>
            </a:extLst>
          </p:cNvPr>
          <p:cNvSpPr txBox="1">
            <a:spLocks/>
          </p:cNvSpPr>
          <p:nvPr/>
        </p:nvSpPr>
        <p:spPr>
          <a:xfrm>
            <a:off x="9438637" y="1532163"/>
            <a:ext cx="957327" cy="7776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4000" b="1" dirty="0">
                <a:solidFill>
                  <a:schemeClr val="bg1"/>
                </a:solidFill>
                <a:latin typeface="Lucida Bright" panose="02040602050505020304" pitchFamily="18" charset="0"/>
              </a:rPr>
              <a:t>02</a:t>
            </a:r>
            <a:endParaRPr lang="en-US" sz="4000" b="1" dirty="0">
              <a:solidFill>
                <a:schemeClr val="bg1"/>
              </a:solidFill>
              <a:latin typeface="Lucida Bright" panose="02040602050505020304" pitchFamily="18" charset="0"/>
            </a:endParaRP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053584BC-1547-3375-14A7-C4B7EF297A72}"/>
              </a:ext>
            </a:extLst>
          </p:cNvPr>
          <p:cNvSpPr txBox="1">
            <a:spLocks/>
          </p:cNvSpPr>
          <p:nvPr/>
        </p:nvSpPr>
        <p:spPr>
          <a:xfrm>
            <a:off x="3657677" y="4400027"/>
            <a:ext cx="957327" cy="7776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3200" b="1" dirty="0">
                <a:solidFill>
                  <a:schemeClr val="bg1"/>
                </a:solidFill>
                <a:latin typeface="Lucida Bright" panose="02040602050505020304" pitchFamily="18" charset="0"/>
              </a:rPr>
              <a:t>03</a:t>
            </a:r>
            <a:endParaRPr lang="en-US" sz="3200" b="1" dirty="0">
              <a:solidFill>
                <a:schemeClr val="bg1"/>
              </a:solidFill>
              <a:latin typeface="Lucida Bright" panose="02040602050505020304" pitchFamily="18" charset="0"/>
            </a:endParaRPr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2D6E6127-2BB9-8ED1-27F4-BD1D655790CD}"/>
              </a:ext>
            </a:extLst>
          </p:cNvPr>
          <p:cNvSpPr txBox="1">
            <a:spLocks/>
          </p:cNvSpPr>
          <p:nvPr/>
        </p:nvSpPr>
        <p:spPr>
          <a:xfrm>
            <a:off x="4890195" y="4400027"/>
            <a:ext cx="957327" cy="7776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3200" b="1" dirty="0">
                <a:solidFill>
                  <a:schemeClr val="bg1"/>
                </a:solidFill>
                <a:latin typeface="Lucida Bright" panose="02040602050505020304" pitchFamily="18" charset="0"/>
              </a:rPr>
              <a:t>04</a:t>
            </a:r>
            <a:endParaRPr lang="en-US" sz="3200" b="1" dirty="0">
              <a:solidFill>
                <a:schemeClr val="bg1"/>
              </a:solidFill>
              <a:latin typeface="Lucida Bright" panose="02040602050505020304" pitchFamily="18" charset="0"/>
            </a:endParaRPr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2A6D0974-9A0B-2481-5A07-41DC99EB07C6}"/>
              </a:ext>
            </a:extLst>
          </p:cNvPr>
          <p:cNvSpPr txBox="1">
            <a:spLocks/>
          </p:cNvSpPr>
          <p:nvPr/>
        </p:nvSpPr>
        <p:spPr>
          <a:xfrm>
            <a:off x="6114501" y="4400746"/>
            <a:ext cx="957327" cy="7776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3200" b="1" dirty="0">
                <a:solidFill>
                  <a:schemeClr val="bg1"/>
                </a:solidFill>
                <a:latin typeface="Lucida Bright" panose="02040602050505020304" pitchFamily="18" charset="0"/>
              </a:rPr>
              <a:t>05</a:t>
            </a:r>
            <a:endParaRPr lang="en-US" sz="3200" b="1" dirty="0">
              <a:solidFill>
                <a:schemeClr val="bg1"/>
              </a:solidFill>
              <a:latin typeface="Lucida Bright" panose="02040602050505020304" pitchFamily="18" charset="0"/>
            </a:endParaRPr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E9128EB1-AB97-40B9-6328-7BA9197FCB66}"/>
              </a:ext>
            </a:extLst>
          </p:cNvPr>
          <p:cNvSpPr txBox="1">
            <a:spLocks/>
          </p:cNvSpPr>
          <p:nvPr/>
        </p:nvSpPr>
        <p:spPr>
          <a:xfrm>
            <a:off x="7338807" y="4400027"/>
            <a:ext cx="957327" cy="7776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3200" b="1" dirty="0">
                <a:solidFill>
                  <a:schemeClr val="bg1"/>
                </a:solidFill>
                <a:latin typeface="Lucida Bright" panose="02040602050505020304" pitchFamily="18" charset="0"/>
              </a:rPr>
              <a:t>06</a:t>
            </a:r>
            <a:endParaRPr lang="en-US" sz="3200" b="1" dirty="0">
              <a:solidFill>
                <a:schemeClr val="bg1"/>
              </a:solidFill>
              <a:latin typeface="Lucida Bright" panose="02040602050505020304" pitchFamily="18" charset="0"/>
            </a:endParaRP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8F8042EB-58AB-22B8-2CC3-74F03DE01418}"/>
              </a:ext>
            </a:extLst>
          </p:cNvPr>
          <p:cNvSpPr txBox="1">
            <a:spLocks/>
          </p:cNvSpPr>
          <p:nvPr/>
        </p:nvSpPr>
        <p:spPr>
          <a:xfrm>
            <a:off x="8548259" y="4400027"/>
            <a:ext cx="957327" cy="7776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3200" b="1" dirty="0">
                <a:solidFill>
                  <a:schemeClr val="bg1"/>
                </a:solidFill>
                <a:latin typeface="Lucida Bright" panose="02040602050505020304" pitchFamily="18" charset="0"/>
              </a:rPr>
              <a:t>07</a:t>
            </a:r>
            <a:endParaRPr lang="en-US" sz="3200" b="1" dirty="0">
              <a:solidFill>
                <a:schemeClr val="bg1"/>
              </a:solidFill>
              <a:latin typeface="Lucida Bright" panose="02040602050505020304" pitchFamily="18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C75175D-530D-E327-E090-3131C4D0843F}"/>
              </a:ext>
            </a:extLst>
          </p:cNvPr>
          <p:cNvSpPr txBox="1">
            <a:spLocks/>
          </p:cNvSpPr>
          <p:nvPr/>
        </p:nvSpPr>
        <p:spPr>
          <a:xfrm>
            <a:off x="1261834" y="2722941"/>
            <a:ext cx="1587133" cy="6993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800" b="1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COTA 01</a:t>
            </a:r>
          </a:p>
          <a:p>
            <a:pPr algn="l">
              <a:lnSpc>
                <a:spcPct val="100000"/>
              </a:lnSpc>
            </a:pPr>
            <a:r>
              <a:rPr lang="pt-BR" sz="1200" b="1" dirty="0">
                <a:solidFill>
                  <a:srgbClr val="FF0000"/>
                </a:solidFill>
                <a:latin typeface="Lucida Bright" panose="02040602050505020304" pitchFamily="18" charset="0"/>
              </a:rPr>
              <a:t>R$ 30.000,00</a:t>
            </a:r>
          </a:p>
          <a:p>
            <a:pPr algn="l">
              <a:lnSpc>
                <a:spcPct val="100000"/>
              </a:lnSpc>
            </a:pPr>
            <a:r>
              <a:rPr lang="pt-BR" sz="1200" b="1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(Espelhada)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5BDFB0E7-E736-C2A9-178A-08A9FE7B72F5}"/>
              </a:ext>
            </a:extLst>
          </p:cNvPr>
          <p:cNvSpPr txBox="1">
            <a:spLocks/>
          </p:cNvSpPr>
          <p:nvPr/>
        </p:nvSpPr>
        <p:spPr>
          <a:xfrm>
            <a:off x="10306316" y="2801735"/>
            <a:ext cx="1587133" cy="6993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800" b="1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COTA 02</a:t>
            </a:r>
          </a:p>
          <a:p>
            <a:pPr algn="l">
              <a:lnSpc>
                <a:spcPct val="100000"/>
              </a:lnSpc>
            </a:pPr>
            <a:r>
              <a:rPr lang="pt-BR" sz="1200" b="1" dirty="0">
                <a:solidFill>
                  <a:srgbClr val="FF0000"/>
                </a:solidFill>
                <a:latin typeface="Lucida Bright" panose="02040602050505020304" pitchFamily="18" charset="0"/>
              </a:rPr>
              <a:t>R$ 30.000,00</a:t>
            </a:r>
          </a:p>
          <a:p>
            <a:pPr algn="l">
              <a:lnSpc>
                <a:spcPct val="100000"/>
              </a:lnSpc>
            </a:pPr>
            <a:r>
              <a:rPr lang="pt-BR" sz="1200" b="1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(Espelhada)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A4D7CE3B-9EA5-7F15-77AF-AB6B978A638F}"/>
              </a:ext>
            </a:extLst>
          </p:cNvPr>
          <p:cNvSpPr txBox="1">
            <a:spLocks/>
          </p:cNvSpPr>
          <p:nvPr/>
        </p:nvSpPr>
        <p:spPr>
          <a:xfrm>
            <a:off x="9422160" y="5177641"/>
            <a:ext cx="2471289" cy="1643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pt-BR" sz="1200" b="1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PATROCINADOR – </a:t>
            </a:r>
            <a:br>
              <a:rPr lang="pt-BR" sz="1200" b="1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</a:br>
            <a:r>
              <a:rPr lang="pt-BR" sz="1600" b="1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COTAS 03 A 07 </a:t>
            </a:r>
            <a:br>
              <a:rPr lang="pt-BR" sz="1200" b="1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</a:br>
            <a:r>
              <a:rPr lang="pt-BR" sz="1200" b="1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Exposição nas </a:t>
            </a:r>
            <a:r>
              <a:rPr lang="pt-BR" sz="1200" b="1" dirty="0">
                <a:solidFill>
                  <a:srgbClr val="FF0000"/>
                </a:solidFill>
                <a:latin typeface="Lucida Bright" panose="02040602050505020304" pitchFamily="18" charset="0"/>
              </a:rPr>
              <a:t>BANDEIROLAS </a:t>
            </a:r>
          </a:p>
          <a:p>
            <a:pPr algn="l">
              <a:lnSpc>
                <a:spcPct val="100000"/>
              </a:lnSpc>
            </a:pPr>
            <a:r>
              <a:rPr lang="pt-BR" sz="1200" b="1" dirty="0">
                <a:solidFill>
                  <a:srgbClr val="FF0000"/>
                </a:solidFill>
                <a:latin typeface="Lucida Bright" panose="02040602050505020304" pitchFamily="18" charset="0"/>
              </a:rPr>
              <a:t>LATERAIS</a:t>
            </a:r>
            <a:br>
              <a:rPr lang="pt-BR" sz="1200" b="1" dirty="0">
                <a:solidFill>
                  <a:srgbClr val="FF0000"/>
                </a:solidFill>
                <a:latin typeface="Lucida Bright" panose="02040602050505020304" pitchFamily="18" charset="0"/>
              </a:rPr>
            </a:br>
            <a:endParaRPr lang="pt-BR" sz="1200" b="1" dirty="0">
              <a:solidFill>
                <a:srgbClr val="FF0000"/>
              </a:solidFill>
              <a:latin typeface="Lucida Bright" panose="02040602050505020304" pitchFamily="18" charset="0"/>
            </a:endParaRPr>
          </a:p>
          <a:p>
            <a:pPr algn="l">
              <a:lnSpc>
                <a:spcPct val="100000"/>
              </a:lnSpc>
            </a:pPr>
            <a:r>
              <a:rPr lang="pt-BR" sz="1100" b="1" dirty="0">
                <a:solidFill>
                  <a:srgbClr val="FF0000"/>
                </a:solidFill>
                <a:latin typeface="Lucida Bright" panose="02040602050505020304" pitchFamily="18" charset="0"/>
              </a:rPr>
              <a:t>R$ 10.000,00  </a:t>
            </a:r>
            <a:r>
              <a:rPr lang="pt-BR" sz="1100" b="1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POR COTA  (Espelhada)</a:t>
            </a:r>
          </a:p>
          <a:p>
            <a:pPr algn="l">
              <a:lnSpc>
                <a:spcPct val="100000"/>
              </a:lnSpc>
            </a:pPr>
            <a:endParaRPr lang="pt-BR" sz="1000" b="1" dirty="0">
              <a:solidFill>
                <a:schemeClr val="accent1">
                  <a:lumMod val="50000"/>
                </a:schemeClr>
              </a:solidFill>
              <a:latin typeface="Lucida Bright" panose="02040602050505020304" pitchFamily="18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311703" y="6439416"/>
            <a:ext cx="12881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Veiculações 2025</a:t>
            </a:r>
          </a:p>
        </p:txBody>
      </p:sp>
    </p:spTree>
    <p:extLst>
      <p:ext uri="{BB962C8B-B14F-4D97-AF65-F5344CB8AC3E}">
        <p14:creationId xmlns:p14="http://schemas.microsoft.com/office/powerpoint/2010/main" val="30474264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m 22">
            <a:extLst>
              <a:ext uri="{FF2B5EF4-FFF2-40B4-BE49-F238E27FC236}">
                <a16:creationId xmlns:a16="http://schemas.microsoft.com/office/drawing/2014/main" id="{53935ECD-9A6A-96CE-ECA0-0EC7F15AE1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7873"/>
            <a:ext cx="12192000" cy="5629383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A26B5DB8-6EEA-1EC1-C91D-4F088E4B8184}"/>
              </a:ext>
            </a:extLst>
          </p:cNvPr>
          <p:cNvSpPr/>
          <p:nvPr/>
        </p:nvSpPr>
        <p:spPr>
          <a:xfrm>
            <a:off x="1" y="975965"/>
            <a:ext cx="957326" cy="588203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BEABB462-8549-0449-24A0-462A2A47A797}"/>
              </a:ext>
            </a:extLst>
          </p:cNvPr>
          <p:cNvSpPr/>
          <p:nvPr/>
        </p:nvSpPr>
        <p:spPr>
          <a:xfrm>
            <a:off x="1" y="0"/>
            <a:ext cx="12191999" cy="975965"/>
          </a:xfrm>
          <a:prstGeom prst="rect">
            <a:avLst/>
          </a:prstGeom>
          <a:solidFill>
            <a:srgbClr val="D69F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AD56509B-037B-91FF-B0DC-1A42B04BF759}"/>
              </a:ext>
            </a:extLst>
          </p:cNvPr>
          <p:cNvSpPr txBox="1">
            <a:spLocks/>
          </p:cNvSpPr>
          <p:nvPr/>
        </p:nvSpPr>
        <p:spPr>
          <a:xfrm>
            <a:off x="1864180" y="242817"/>
            <a:ext cx="8154775" cy="6223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Pontos de exposição para comunicação de </a:t>
            </a:r>
            <a:r>
              <a:rPr lang="pt-BR" sz="2000" b="1" dirty="0">
                <a:solidFill>
                  <a:schemeClr val="bg1"/>
                </a:solidFill>
                <a:latin typeface="Lucida Bright" panose="02040602050505020304" pitchFamily="18" charset="0"/>
              </a:rPr>
              <a:t>APOIADORES.</a:t>
            </a:r>
            <a:br>
              <a:rPr lang="pt-BR" sz="2000" b="1" dirty="0">
                <a:solidFill>
                  <a:schemeClr val="bg1"/>
                </a:solidFill>
                <a:latin typeface="Lucida Bright" panose="02040602050505020304" pitchFamily="18" charset="0"/>
              </a:rPr>
            </a:br>
            <a:r>
              <a:rPr lang="pt-BR" sz="1200" b="1" dirty="0">
                <a:solidFill>
                  <a:srgbClr val="002060"/>
                </a:solidFill>
                <a:latin typeface="Lucida Bright" panose="02040602050505020304" pitchFamily="18" charset="0"/>
              </a:rPr>
              <a:t>Parte “Traseira do carro”</a:t>
            </a:r>
            <a:endParaRPr lang="en-US" sz="1200" b="1" dirty="0">
              <a:solidFill>
                <a:srgbClr val="FF0000"/>
              </a:solidFill>
              <a:latin typeface="Lucida Bright" panose="02040602050505020304" pitchFamily="18" charset="0"/>
            </a:endParaRP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B2B18F3F-E1AC-5D76-3E2D-D83803D35A07}"/>
              </a:ext>
            </a:extLst>
          </p:cNvPr>
          <p:cNvSpPr txBox="1">
            <a:spLocks/>
          </p:cNvSpPr>
          <p:nvPr/>
        </p:nvSpPr>
        <p:spPr>
          <a:xfrm>
            <a:off x="4556050" y="1000955"/>
            <a:ext cx="957327" cy="7776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2800" b="1" dirty="0">
                <a:solidFill>
                  <a:schemeClr val="bg1"/>
                </a:solidFill>
                <a:latin typeface="Lucida Bright" panose="02040602050505020304" pitchFamily="18" charset="0"/>
              </a:rPr>
              <a:t>01</a:t>
            </a:r>
            <a:endParaRPr lang="en-US" sz="2800" b="1" dirty="0">
              <a:solidFill>
                <a:schemeClr val="bg1"/>
              </a:solidFill>
              <a:latin typeface="Lucida Bright" panose="02040602050505020304" pitchFamily="18" charset="0"/>
            </a:endParaRP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D7A27EDF-4344-4CF9-F9C6-9F44080758A5}"/>
              </a:ext>
            </a:extLst>
          </p:cNvPr>
          <p:cNvSpPr txBox="1">
            <a:spLocks/>
          </p:cNvSpPr>
          <p:nvPr/>
        </p:nvSpPr>
        <p:spPr>
          <a:xfrm>
            <a:off x="8240391" y="1045912"/>
            <a:ext cx="957327" cy="7776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2800" b="1" dirty="0">
                <a:solidFill>
                  <a:schemeClr val="bg1"/>
                </a:solidFill>
                <a:latin typeface="Lucida Bright" panose="02040602050505020304" pitchFamily="18" charset="0"/>
              </a:rPr>
              <a:t>02</a:t>
            </a:r>
            <a:endParaRPr lang="en-US" sz="2800" b="1" dirty="0">
              <a:solidFill>
                <a:schemeClr val="bg1"/>
              </a:solidFill>
              <a:latin typeface="Lucida Bright" panose="02040602050505020304" pitchFamily="18" charset="0"/>
            </a:endParaRP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053584BC-1547-3375-14A7-C4B7EF297A72}"/>
              </a:ext>
            </a:extLst>
          </p:cNvPr>
          <p:cNvSpPr txBox="1">
            <a:spLocks/>
          </p:cNvSpPr>
          <p:nvPr/>
        </p:nvSpPr>
        <p:spPr>
          <a:xfrm>
            <a:off x="4429557" y="2671088"/>
            <a:ext cx="1443294" cy="5978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2400" b="1" dirty="0">
                <a:solidFill>
                  <a:schemeClr val="bg1"/>
                </a:solidFill>
                <a:latin typeface="Lucida Bright" panose="02040602050505020304" pitchFamily="18" charset="0"/>
              </a:rPr>
              <a:t>03 / 04</a:t>
            </a:r>
            <a:endParaRPr lang="en-US" sz="2400" b="1" dirty="0">
              <a:solidFill>
                <a:schemeClr val="bg1"/>
              </a:solidFill>
              <a:latin typeface="Lucida Bright" panose="02040602050505020304" pitchFamily="18" charset="0"/>
            </a:endParaRPr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2D6E6127-2BB9-8ED1-27F4-BD1D655790CD}"/>
              </a:ext>
            </a:extLst>
          </p:cNvPr>
          <p:cNvSpPr txBox="1">
            <a:spLocks/>
          </p:cNvSpPr>
          <p:nvPr/>
        </p:nvSpPr>
        <p:spPr>
          <a:xfrm>
            <a:off x="7557501" y="2441610"/>
            <a:ext cx="1365781" cy="7776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2400" b="1" dirty="0">
                <a:solidFill>
                  <a:schemeClr val="bg1"/>
                </a:solidFill>
                <a:latin typeface="Lucida Bright" panose="02040602050505020304" pitchFamily="18" charset="0"/>
              </a:rPr>
              <a:t>05 / 06</a:t>
            </a:r>
            <a:endParaRPr lang="en-US" sz="2400" b="1" dirty="0">
              <a:solidFill>
                <a:schemeClr val="bg1"/>
              </a:solidFill>
              <a:latin typeface="Lucida Bright" panose="02040602050505020304" pitchFamily="18" charset="0"/>
            </a:endParaRPr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2A6D0974-9A0B-2481-5A07-41DC99EB07C6}"/>
              </a:ext>
            </a:extLst>
          </p:cNvPr>
          <p:cNvSpPr txBox="1">
            <a:spLocks/>
          </p:cNvSpPr>
          <p:nvPr/>
        </p:nvSpPr>
        <p:spPr>
          <a:xfrm>
            <a:off x="4674402" y="3612798"/>
            <a:ext cx="1267166" cy="7776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2400" b="1" dirty="0">
                <a:solidFill>
                  <a:schemeClr val="bg1"/>
                </a:solidFill>
                <a:latin typeface="Lucida Bright" panose="02040602050505020304" pitchFamily="18" charset="0"/>
              </a:rPr>
              <a:t>07/ 08</a:t>
            </a:r>
            <a:endParaRPr lang="en-US" sz="2400" b="1" dirty="0">
              <a:solidFill>
                <a:schemeClr val="bg1"/>
              </a:solidFill>
              <a:latin typeface="Lucida Bright" panose="02040602050505020304" pitchFamily="18" charset="0"/>
            </a:endParaRPr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E9128EB1-AB97-40B9-6328-7BA9197FCB66}"/>
              </a:ext>
            </a:extLst>
          </p:cNvPr>
          <p:cNvSpPr txBox="1">
            <a:spLocks/>
          </p:cNvSpPr>
          <p:nvPr/>
        </p:nvSpPr>
        <p:spPr>
          <a:xfrm>
            <a:off x="7336784" y="3602366"/>
            <a:ext cx="1226606" cy="7776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2400" b="1" dirty="0">
                <a:solidFill>
                  <a:schemeClr val="bg1"/>
                </a:solidFill>
                <a:latin typeface="Lucida Bright" panose="02040602050505020304" pitchFamily="18" charset="0"/>
              </a:rPr>
              <a:t>09 /10</a:t>
            </a:r>
            <a:endParaRPr lang="en-US" sz="2400" b="1" dirty="0">
              <a:solidFill>
                <a:schemeClr val="bg1"/>
              </a:solidFill>
              <a:latin typeface="Lucida Bright" panose="02040602050505020304" pitchFamily="18" charset="0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5BDFB0E7-E736-C2A9-178A-08A9FE7B72F5}"/>
              </a:ext>
            </a:extLst>
          </p:cNvPr>
          <p:cNvSpPr txBox="1">
            <a:spLocks/>
          </p:cNvSpPr>
          <p:nvPr/>
        </p:nvSpPr>
        <p:spPr>
          <a:xfrm>
            <a:off x="1155118" y="4056523"/>
            <a:ext cx="2821177" cy="131612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pt-BR" sz="1800" b="1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COTAS 01 E 02</a:t>
            </a:r>
          </a:p>
          <a:p>
            <a:pPr algn="l">
              <a:lnSpc>
                <a:spcPct val="150000"/>
              </a:lnSpc>
            </a:pPr>
            <a:r>
              <a:rPr lang="pt-BR" sz="1200" b="1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PARCEIRO fornecedor de CHOPP </a:t>
            </a:r>
            <a:br>
              <a:rPr lang="pt-BR" sz="1200" b="1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</a:br>
            <a:r>
              <a:rPr lang="pt-BR" sz="1200" b="1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(ambos os lados)  </a:t>
            </a:r>
          </a:p>
        </p:txBody>
      </p:sp>
      <p:sp>
        <p:nvSpPr>
          <p:cNvPr id="24" name="Título 1">
            <a:extLst>
              <a:ext uri="{FF2B5EF4-FFF2-40B4-BE49-F238E27FC236}">
                <a16:creationId xmlns:a16="http://schemas.microsoft.com/office/drawing/2014/main" id="{76927DF9-8A97-E2EF-1366-EF6878E9A2D7}"/>
              </a:ext>
            </a:extLst>
          </p:cNvPr>
          <p:cNvSpPr txBox="1">
            <a:spLocks/>
          </p:cNvSpPr>
          <p:nvPr/>
        </p:nvSpPr>
        <p:spPr>
          <a:xfrm>
            <a:off x="9599396" y="3789340"/>
            <a:ext cx="2403019" cy="15833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pt-BR" sz="1800" b="1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COTAS DE </a:t>
            </a:r>
            <a:r>
              <a:rPr lang="pt-BR" sz="1800" b="1" dirty="0">
                <a:solidFill>
                  <a:srgbClr val="FF0000"/>
                </a:solidFill>
                <a:latin typeface="Lucida Bright" panose="02040602050505020304" pitchFamily="18" charset="0"/>
              </a:rPr>
              <a:t>03 A 10</a:t>
            </a:r>
          </a:p>
          <a:p>
            <a:pPr algn="l">
              <a:lnSpc>
                <a:spcPct val="150000"/>
              </a:lnSpc>
            </a:pPr>
            <a:r>
              <a:rPr lang="pt-BR" sz="1200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APOIADORES provenientes </a:t>
            </a:r>
            <a:r>
              <a:rPr lang="pt-BR" sz="1200" dirty="0">
                <a:solidFill>
                  <a:srgbClr val="FF0000"/>
                </a:solidFill>
                <a:latin typeface="Lucida Bright" panose="02040602050505020304" pitchFamily="18" charset="0"/>
              </a:rPr>
              <a:t>da</a:t>
            </a:r>
            <a:r>
              <a:rPr lang="pt-BR" sz="1200" b="1" dirty="0">
                <a:solidFill>
                  <a:srgbClr val="FF0000"/>
                </a:solidFill>
                <a:latin typeface="Lucida Bright" panose="02040602050505020304" pitchFamily="18" charset="0"/>
              </a:rPr>
              <a:t> </a:t>
            </a:r>
            <a:r>
              <a:rPr lang="pt-BR" sz="1200" b="1" u="sng" dirty="0">
                <a:solidFill>
                  <a:srgbClr val="FF0000"/>
                </a:solidFill>
                <a:latin typeface="Lucida Bright" panose="02040602050505020304" pitchFamily="18" charset="0"/>
              </a:rPr>
              <a:t>Lei de Incentivo Cultura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13F1B155-E3FB-6ECC-2EA1-D41C4A6CE90D}"/>
              </a:ext>
            </a:extLst>
          </p:cNvPr>
          <p:cNvSpPr/>
          <p:nvPr/>
        </p:nvSpPr>
        <p:spPr>
          <a:xfrm>
            <a:off x="1" y="6184785"/>
            <a:ext cx="9112101" cy="69820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ED9B4AC7-36A1-E9A9-DD3B-8A3C2171DC9C}"/>
              </a:ext>
            </a:extLst>
          </p:cNvPr>
          <p:cNvSpPr/>
          <p:nvPr/>
        </p:nvSpPr>
        <p:spPr>
          <a:xfrm>
            <a:off x="9112102" y="6184785"/>
            <a:ext cx="3079898" cy="673214"/>
          </a:xfrm>
          <a:prstGeom prst="rect">
            <a:avLst/>
          </a:prstGeom>
          <a:solidFill>
            <a:srgbClr val="D69F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040" y="2636895"/>
            <a:ext cx="1079424" cy="1446970"/>
          </a:xfrm>
          <a:prstGeom prst="rect">
            <a:avLst/>
          </a:prstGeom>
        </p:spPr>
      </p:pic>
      <p:sp>
        <p:nvSpPr>
          <p:cNvPr id="20" name="CaixaDeTexto 19"/>
          <p:cNvSpPr txBox="1"/>
          <p:nvPr/>
        </p:nvSpPr>
        <p:spPr>
          <a:xfrm>
            <a:off x="9711776" y="6372590"/>
            <a:ext cx="1994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Veiculações 2025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5A7A4BAD-6D01-F552-7884-FDD90F3E66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406" y="5897443"/>
            <a:ext cx="1651992" cy="71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4942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B8F33561-B148-B88A-D8CA-BCFFF46D1575}"/>
              </a:ext>
            </a:extLst>
          </p:cNvPr>
          <p:cNvSpPr/>
          <p:nvPr/>
        </p:nvSpPr>
        <p:spPr>
          <a:xfrm>
            <a:off x="7208871" y="892974"/>
            <a:ext cx="4284919" cy="1273660"/>
          </a:xfrm>
          <a:prstGeom prst="rect">
            <a:avLst/>
          </a:prstGeom>
          <a:solidFill>
            <a:srgbClr val="D69F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AFAB0632-592D-DE47-E43D-E299454349A4}"/>
              </a:ext>
            </a:extLst>
          </p:cNvPr>
          <p:cNvSpPr/>
          <p:nvPr/>
        </p:nvSpPr>
        <p:spPr>
          <a:xfrm>
            <a:off x="1" y="6159794"/>
            <a:ext cx="12192000" cy="69820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A67EA512-47D7-FA60-44A9-D0131C168993}"/>
              </a:ext>
            </a:extLst>
          </p:cNvPr>
          <p:cNvSpPr/>
          <p:nvPr/>
        </p:nvSpPr>
        <p:spPr>
          <a:xfrm rot="5400000">
            <a:off x="8860380" y="3526386"/>
            <a:ext cx="5965029" cy="69820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54079B45-7997-F1EB-2DC2-589987F86F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829" y="3350329"/>
            <a:ext cx="3576213" cy="1553754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BE29315A-728D-FFAE-8BF1-2AB3422271DF}"/>
              </a:ext>
            </a:extLst>
          </p:cNvPr>
          <p:cNvSpPr txBox="1"/>
          <p:nvPr/>
        </p:nvSpPr>
        <p:spPr>
          <a:xfrm>
            <a:off x="1171240" y="752016"/>
            <a:ext cx="6097772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b="1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IMPORTANTE</a:t>
            </a:r>
          </a:p>
          <a:p>
            <a:r>
              <a:rPr lang="pt-BR" sz="1800" b="1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PATROCINADOR X APOIADOR </a:t>
            </a:r>
            <a:endParaRPr lang="pt-B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EACA2821-6722-3593-762C-3C2CED2DA3B0}"/>
              </a:ext>
            </a:extLst>
          </p:cNvPr>
          <p:cNvSpPr txBox="1"/>
          <p:nvPr/>
        </p:nvSpPr>
        <p:spPr>
          <a:xfrm>
            <a:off x="2096545" y="2828011"/>
            <a:ext cx="4364728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400" b="1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Importante DESTACAR: </a:t>
            </a:r>
            <a:br>
              <a:rPr lang="pt-BR" sz="1400" b="1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</a:br>
            <a:br>
              <a:rPr lang="pt-BR" sz="1400" b="1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</a:br>
            <a:r>
              <a:rPr lang="pt-BR" sz="1400" b="1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O </a:t>
            </a:r>
            <a:r>
              <a:rPr lang="pt-BR" sz="1400" b="1" dirty="0">
                <a:solidFill>
                  <a:srgbClr val="FF0000"/>
                </a:solidFill>
                <a:latin typeface="Lucida Bright" panose="02040602050505020304" pitchFamily="18" charset="0"/>
              </a:rPr>
              <a:t>Patrocínio ou Apoio </a:t>
            </a:r>
            <a:r>
              <a:rPr lang="pt-BR" sz="1400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tem suas respectivas cotas direcionadas pelo tipo de aporte... vindas ou não da </a:t>
            </a:r>
            <a:r>
              <a:rPr lang="pt-BR" sz="1400" b="1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LEI de INCENTIVO A CULTURA. </a:t>
            </a:r>
          </a:p>
          <a:p>
            <a:pPr>
              <a:lnSpc>
                <a:spcPct val="150000"/>
              </a:lnSpc>
            </a:pPr>
            <a:endParaRPr lang="pt-BR" sz="1400" b="1" dirty="0">
              <a:solidFill>
                <a:schemeClr val="accent1">
                  <a:lumMod val="50000"/>
                </a:schemeClr>
              </a:solidFill>
              <a:latin typeface="Lucida Bright" panose="02040602050505020304" pitchFamily="18" charset="0"/>
            </a:endParaRPr>
          </a:p>
          <a:p>
            <a:pPr>
              <a:lnSpc>
                <a:spcPct val="150000"/>
              </a:lnSpc>
            </a:pPr>
            <a:r>
              <a:rPr lang="pt-BR" sz="1400" b="1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Fica a critério e condição das empresas / marcas interessadas, o modelo de participação e exposição ao projeto.  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51E86CAC-9484-F3DF-473A-4D67765E2AE6}"/>
              </a:ext>
            </a:extLst>
          </p:cNvPr>
          <p:cNvSpPr/>
          <p:nvPr/>
        </p:nvSpPr>
        <p:spPr>
          <a:xfrm>
            <a:off x="1249617" y="2684417"/>
            <a:ext cx="494123" cy="4173581"/>
          </a:xfrm>
          <a:prstGeom prst="rect">
            <a:avLst/>
          </a:prstGeom>
          <a:solidFill>
            <a:srgbClr val="D69F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5608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EC14B0E4-BA1A-9303-8F00-2373AB70E423}"/>
              </a:ext>
            </a:extLst>
          </p:cNvPr>
          <p:cNvSpPr txBox="1"/>
          <p:nvPr/>
        </p:nvSpPr>
        <p:spPr>
          <a:xfrm>
            <a:off x="1265273" y="4040384"/>
            <a:ext cx="583130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200" dirty="0">
                <a:latin typeface="Lucida Bright" panose="02040602050505020304" pitchFamily="18" charset="0"/>
              </a:rPr>
              <a:t>Lei </a:t>
            </a:r>
            <a:r>
              <a:rPr lang="pt-BR" sz="1200" dirty="0" err="1">
                <a:latin typeface="Lucida Bright" panose="02040602050505020304" pitchFamily="18" charset="0"/>
              </a:rPr>
              <a:t>Ruanet</a:t>
            </a:r>
            <a:r>
              <a:rPr lang="pt-BR" sz="1200" dirty="0">
                <a:latin typeface="Lucida Bright" panose="02040602050505020304" pitchFamily="18" charset="0"/>
              </a:rPr>
              <a:t> </a:t>
            </a:r>
            <a:r>
              <a:rPr lang="pt-BR" sz="1200" b="1" dirty="0">
                <a:latin typeface="Lucida Bright" panose="02040602050505020304" pitchFamily="18" charset="0"/>
              </a:rPr>
              <a:t>– </a:t>
            </a:r>
            <a:r>
              <a:rPr lang="pt-BR" sz="1200" b="1" dirty="0">
                <a:solidFill>
                  <a:srgbClr val="FF0000"/>
                </a:solidFill>
                <a:latin typeface="Lucida Bright" panose="02040602050505020304" pitchFamily="18" charset="0"/>
              </a:rPr>
              <a:t>projeto 245024 </a:t>
            </a:r>
            <a:br>
              <a:rPr lang="pt-BR" sz="1200" b="1" dirty="0">
                <a:solidFill>
                  <a:srgbClr val="FF0000"/>
                </a:solidFill>
                <a:latin typeface="Lucida Bright" panose="02040602050505020304" pitchFamily="18" charset="0"/>
              </a:rPr>
            </a:br>
            <a:r>
              <a:rPr lang="pt-BR" sz="1200" b="1" dirty="0">
                <a:latin typeface="Lucida Bright" panose="02040602050505020304" pitchFamily="18" charset="0"/>
              </a:rPr>
              <a:t>Desfile Típico e Cultural - CÉUS de 1934, história de inovação! </a:t>
            </a:r>
          </a:p>
          <a:p>
            <a:pPr>
              <a:lnSpc>
                <a:spcPct val="150000"/>
              </a:lnSpc>
            </a:pPr>
            <a:r>
              <a:rPr lang="pt-BR" sz="1100" dirty="0">
                <a:latin typeface="Lucida Bright" panose="02040602050505020304" pitchFamily="18" charset="0"/>
              </a:rPr>
              <a:t>ASSOCIACAO ZEPPELIN LUFTSCHIFF GRUPPE </a:t>
            </a:r>
            <a:r>
              <a:rPr lang="pt-BR" sz="1100" b="1" dirty="0">
                <a:latin typeface="Lucida Bright" panose="02040602050505020304" pitchFamily="18" charset="0"/>
              </a:rPr>
              <a:t>-  </a:t>
            </a:r>
            <a:br>
              <a:rPr lang="pt-BR" sz="1100" b="1" dirty="0">
                <a:latin typeface="Lucida Bright" panose="02040602050505020304" pitchFamily="18" charset="0"/>
              </a:rPr>
            </a:br>
            <a:r>
              <a:rPr lang="pt-BR" sz="1100" dirty="0">
                <a:latin typeface="Lucida Bright" panose="02040602050505020304" pitchFamily="18" charset="0"/>
              </a:rPr>
              <a:t>CNPJ/CPF: 53.966.108/0001-08 </a:t>
            </a:r>
          </a:p>
          <a:p>
            <a:pPr>
              <a:lnSpc>
                <a:spcPct val="150000"/>
              </a:lnSpc>
            </a:pPr>
            <a:r>
              <a:rPr lang="pt-BR" sz="1100" b="1" dirty="0">
                <a:latin typeface="Lucida Bright" panose="02040602050505020304" pitchFamily="18" charset="0"/>
              </a:rPr>
              <a:t>Processo: </a:t>
            </a:r>
            <a:r>
              <a:rPr lang="pt-BR" sz="1100" b="1" dirty="0">
                <a:solidFill>
                  <a:srgbClr val="FF0000"/>
                </a:solidFill>
                <a:latin typeface="Lucida Bright" panose="02040602050505020304" pitchFamily="18" charset="0"/>
              </a:rPr>
              <a:t>01400016577202479</a:t>
            </a:r>
          </a:p>
          <a:p>
            <a:pPr>
              <a:lnSpc>
                <a:spcPct val="150000"/>
              </a:lnSpc>
            </a:pPr>
            <a:r>
              <a:rPr lang="pt-BR" sz="1100" dirty="0">
                <a:latin typeface="Lucida Bright" panose="02040602050505020304" pitchFamily="18" charset="0"/>
              </a:rPr>
              <a:t>Cidade: Blumenau - SC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EFCE6A77-F7E5-2199-FBA3-6181A6B47ED3}"/>
              </a:ext>
            </a:extLst>
          </p:cNvPr>
          <p:cNvSpPr/>
          <p:nvPr/>
        </p:nvSpPr>
        <p:spPr>
          <a:xfrm>
            <a:off x="0" y="2"/>
            <a:ext cx="11493793" cy="1273660"/>
          </a:xfrm>
          <a:prstGeom prst="rect">
            <a:avLst/>
          </a:prstGeom>
          <a:solidFill>
            <a:srgbClr val="D69F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0471C6C9-F822-3F81-ED82-76AB413EEDE9}"/>
              </a:ext>
            </a:extLst>
          </p:cNvPr>
          <p:cNvSpPr/>
          <p:nvPr/>
        </p:nvSpPr>
        <p:spPr>
          <a:xfrm>
            <a:off x="1265273" y="6159794"/>
            <a:ext cx="10926727" cy="69820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4ED83ABC-18E6-C9F3-05EF-4475DE99F098}"/>
              </a:ext>
            </a:extLst>
          </p:cNvPr>
          <p:cNvSpPr/>
          <p:nvPr/>
        </p:nvSpPr>
        <p:spPr>
          <a:xfrm rot="5400000">
            <a:off x="9050727" y="3716726"/>
            <a:ext cx="5584341" cy="69820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0334118-D7AB-603D-C64F-ADB05C24E37B}"/>
              </a:ext>
            </a:extLst>
          </p:cNvPr>
          <p:cNvSpPr txBox="1"/>
          <p:nvPr/>
        </p:nvSpPr>
        <p:spPr>
          <a:xfrm>
            <a:off x="6546404" y="3250224"/>
            <a:ext cx="4830728" cy="2680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200" b="1" dirty="0">
                <a:latin typeface="Lucida Bright" panose="02040602050505020304" pitchFamily="18" charset="0"/>
              </a:rPr>
              <a:t>Resumo do Projeto: </a:t>
            </a:r>
            <a:r>
              <a:rPr lang="pt-BR" sz="1200" dirty="0">
                <a:latin typeface="Lucida Bright" panose="02040602050505020304" pitchFamily="18" charset="0"/>
              </a:rPr>
              <a:t>Produção e realização do desfile para a 39º edição da Oktoberfest Blumenau em Santa Catarina, onde a Associação Zeppelin </a:t>
            </a:r>
            <a:r>
              <a:rPr lang="pt-BR" sz="1200" dirty="0" err="1">
                <a:latin typeface="Lucida Bright" panose="02040602050505020304" pitchFamily="18" charset="0"/>
              </a:rPr>
              <a:t>LuftShiff</a:t>
            </a:r>
            <a:r>
              <a:rPr lang="pt-BR" sz="1200" dirty="0">
                <a:latin typeface="Lucida Bright" panose="02040602050505020304" pitchFamily="18" charset="0"/>
              </a:rPr>
              <a:t> </a:t>
            </a:r>
            <a:r>
              <a:rPr lang="pt-BR" sz="1200" dirty="0" err="1">
                <a:latin typeface="Lucida Bright" panose="02040602050505020304" pitchFamily="18" charset="0"/>
              </a:rPr>
              <a:t>Gruppe</a:t>
            </a:r>
            <a:r>
              <a:rPr lang="pt-BR" sz="1200" dirty="0">
                <a:latin typeface="Lucida Bright" panose="02040602050505020304" pitchFamily="18" charset="0"/>
              </a:rPr>
              <a:t> visa resgatar a memória histórica e reforçar a cultura local com um carro alegórico e 80 trajes típicos da cultura alemã. Os desfiles da festa levam toda alegria dos foliões. A festa anual, reúne pessoas de todo brasil e até do exterior, numa celebração da cultura teuto-brasileira.</a:t>
            </a:r>
          </a:p>
          <a:p>
            <a:pPr algn="just">
              <a:lnSpc>
                <a:spcPct val="150000"/>
              </a:lnSpc>
            </a:pPr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653662D7-D0C4-C313-FED3-7A0CA8440B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06" y="581328"/>
            <a:ext cx="2725103" cy="1183973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D51B0D4D-D856-5B00-A374-710AD6DFD3D6}"/>
              </a:ext>
            </a:extLst>
          </p:cNvPr>
          <p:cNvSpPr/>
          <p:nvPr/>
        </p:nvSpPr>
        <p:spPr>
          <a:xfrm>
            <a:off x="764806" y="2552965"/>
            <a:ext cx="383804" cy="1258836"/>
          </a:xfrm>
          <a:prstGeom prst="rect">
            <a:avLst/>
          </a:prstGeom>
          <a:solidFill>
            <a:srgbClr val="D69F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FDC50E74-BD5F-7B4F-B3CD-20BD5513C6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281" y="0"/>
            <a:ext cx="7816719" cy="284155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EE8592D-4FE5-530F-54D6-FDBFFEA4C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752" y="2744175"/>
            <a:ext cx="1725229" cy="87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22185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A98802-B91F-D9D9-6886-E4FCB0D081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58E8934B-CDFD-7DF4-C088-6DC9131118BA}"/>
              </a:ext>
            </a:extLst>
          </p:cNvPr>
          <p:cNvSpPr/>
          <p:nvPr/>
        </p:nvSpPr>
        <p:spPr>
          <a:xfrm>
            <a:off x="657374" y="2551814"/>
            <a:ext cx="11534626" cy="430618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7230265A-7BE7-7AAF-1ACF-712B6D09A1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587" y="5323507"/>
            <a:ext cx="2586016" cy="1123545"/>
          </a:xfrm>
          <a:prstGeom prst="rect">
            <a:avLst/>
          </a:prstGeom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3179D2CE-72E2-6E27-61CE-0223DBFC24CF}"/>
              </a:ext>
            </a:extLst>
          </p:cNvPr>
          <p:cNvSpPr/>
          <p:nvPr/>
        </p:nvSpPr>
        <p:spPr>
          <a:xfrm flipV="1">
            <a:off x="10744589" y="463175"/>
            <a:ext cx="1447411" cy="1402178"/>
          </a:xfrm>
          <a:prstGeom prst="rect">
            <a:avLst/>
          </a:prstGeom>
          <a:solidFill>
            <a:srgbClr val="D69F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1B0120D9-4988-65FB-56E4-F0D05C0835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9627">
            <a:off x="6705337" y="316413"/>
            <a:ext cx="1975388" cy="35118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AD43674B-5BC3-F079-F50C-9E8238607F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583">
            <a:off x="5240332" y="2800976"/>
            <a:ext cx="2204248" cy="33067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8421B220-9439-F7C2-E037-AA92849F5A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5938">
            <a:off x="9145999" y="684226"/>
            <a:ext cx="2280473" cy="34210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51256EF-BD48-64F3-0133-88A51BE8DC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0834">
            <a:off x="8069532" y="4024123"/>
            <a:ext cx="3343005" cy="22286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01F8322C-D197-FD87-2104-626600FE13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22" y="706206"/>
            <a:ext cx="4814324" cy="28334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0F09E57E-5ACE-52C6-6693-AF6C17029F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9627">
            <a:off x="2346442" y="3141835"/>
            <a:ext cx="2757620" cy="18386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236067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A98802-B91F-D9D9-6886-E4FCB0D081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58E8934B-CDFD-7DF4-C088-6DC9131118BA}"/>
              </a:ext>
            </a:extLst>
          </p:cNvPr>
          <p:cNvSpPr/>
          <p:nvPr/>
        </p:nvSpPr>
        <p:spPr>
          <a:xfrm>
            <a:off x="2591112" y="-1"/>
            <a:ext cx="4695667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B9DE0BC1-92E3-9437-9448-D9CD69D3D83B}"/>
              </a:ext>
            </a:extLst>
          </p:cNvPr>
          <p:cNvSpPr/>
          <p:nvPr/>
        </p:nvSpPr>
        <p:spPr>
          <a:xfrm>
            <a:off x="2728745" y="531626"/>
            <a:ext cx="463933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lnSpc>
                <a:spcPct val="150000"/>
              </a:lnSpc>
            </a:pPr>
            <a:r>
              <a:rPr lang="pt-BR" sz="1400" b="1" dirty="0">
                <a:solidFill>
                  <a:schemeClr val="bg1"/>
                </a:solidFill>
                <a:latin typeface="Lucida Bright" panose="02040602050505020304" pitchFamily="18" charset="0"/>
              </a:rPr>
              <a:t>. Presidente: </a:t>
            </a:r>
          </a:p>
          <a:p>
            <a:pPr lvl="0" algn="l">
              <a:lnSpc>
                <a:spcPct val="150000"/>
              </a:lnSpc>
            </a:pPr>
            <a:r>
              <a:rPr lang="pt-BR" sz="1400" dirty="0">
                <a:solidFill>
                  <a:schemeClr val="bg1"/>
                </a:solidFill>
                <a:latin typeface="Lucida Bright" panose="02040602050505020304" pitchFamily="18" charset="0"/>
              </a:rPr>
              <a:t>Rodrigo Merini </a:t>
            </a:r>
          </a:p>
          <a:p>
            <a:pPr lvl="0" algn="l">
              <a:lnSpc>
                <a:spcPct val="150000"/>
              </a:lnSpc>
            </a:pPr>
            <a:r>
              <a:rPr lang="pt-BR" sz="1400" dirty="0">
                <a:solidFill>
                  <a:schemeClr val="bg1"/>
                </a:solidFill>
                <a:latin typeface="Lucida Bright" panose="02040602050505020304" pitchFamily="18" charset="0"/>
              </a:rPr>
              <a:t>(47) 9 8484-0274  </a:t>
            </a:r>
            <a:br>
              <a:rPr lang="pt-BR" sz="1400" dirty="0">
                <a:solidFill>
                  <a:schemeClr val="bg1"/>
                </a:solidFill>
                <a:latin typeface="Lucida Bright" panose="02040602050505020304" pitchFamily="18" charset="0"/>
              </a:rPr>
            </a:br>
            <a:r>
              <a:rPr lang="pt-BR" sz="1400" dirty="0">
                <a:solidFill>
                  <a:schemeClr val="bg1"/>
                </a:solidFill>
                <a:latin typeface="Lucida Bright" panose="02040602050505020304" pitchFamily="18" charset="0"/>
              </a:rPr>
              <a:t>(</a:t>
            </a:r>
            <a:r>
              <a:rPr lang="pt-BR" sz="1400" b="1" dirty="0">
                <a:solidFill>
                  <a:schemeClr val="bg1"/>
                </a:solidFill>
                <a:latin typeface="Lucida Bright" panose="02040602050505020304" pitchFamily="18" charset="0"/>
              </a:rPr>
              <a:t>Rmerini@terra.com.br</a:t>
            </a:r>
            <a:r>
              <a:rPr lang="pt-BR" sz="1400" dirty="0">
                <a:solidFill>
                  <a:schemeClr val="bg1"/>
                </a:solidFill>
                <a:latin typeface="Lucida Bright" panose="02040602050505020304" pitchFamily="18" charset="0"/>
              </a:rPr>
              <a:t>)</a:t>
            </a:r>
          </a:p>
          <a:p>
            <a:pPr lvl="0" algn="l">
              <a:lnSpc>
                <a:spcPct val="150000"/>
              </a:lnSpc>
            </a:pPr>
            <a:br>
              <a:rPr lang="pt-BR" sz="1400" b="1" dirty="0">
                <a:solidFill>
                  <a:schemeClr val="bg1"/>
                </a:solidFill>
                <a:latin typeface="Lucida Bright" panose="02040602050505020304" pitchFamily="18" charset="0"/>
              </a:rPr>
            </a:br>
            <a:r>
              <a:rPr lang="pt-BR" sz="1400" b="1" dirty="0">
                <a:solidFill>
                  <a:schemeClr val="bg1"/>
                </a:solidFill>
                <a:latin typeface="Lucida Bright" panose="02040602050505020304" pitchFamily="18" charset="0"/>
              </a:rPr>
              <a:t>. </a:t>
            </a:r>
            <a:r>
              <a:rPr lang="pt-BR" sz="1200" b="1" dirty="0">
                <a:solidFill>
                  <a:schemeClr val="bg1"/>
                </a:solidFill>
                <a:latin typeface="Lucida Bright" panose="02040602050505020304" pitchFamily="18" charset="0"/>
              </a:rPr>
              <a:t>Vice Presidente:  </a:t>
            </a:r>
          </a:p>
          <a:p>
            <a:pPr lvl="0" algn="l">
              <a:lnSpc>
                <a:spcPct val="150000"/>
              </a:lnSpc>
            </a:pPr>
            <a:r>
              <a:rPr lang="pt-BR" sz="1200" dirty="0">
                <a:solidFill>
                  <a:schemeClr val="bg1"/>
                </a:solidFill>
                <a:latin typeface="Lucida Bright" panose="02040602050505020304" pitchFamily="18" charset="0"/>
              </a:rPr>
              <a:t>Fernando H. Becker e Silva </a:t>
            </a:r>
          </a:p>
          <a:p>
            <a:pPr lvl="0" algn="l">
              <a:lnSpc>
                <a:spcPct val="150000"/>
              </a:lnSpc>
            </a:pPr>
            <a:r>
              <a:rPr lang="pt-BR" sz="1200" b="1" dirty="0">
                <a:solidFill>
                  <a:schemeClr val="bg1"/>
                </a:solidFill>
                <a:latin typeface="Lucida Bright" panose="02040602050505020304" pitchFamily="18" charset="0"/>
              </a:rPr>
              <a:t>. Tesoureiro:  </a:t>
            </a:r>
          </a:p>
          <a:p>
            <a:pPr lvl="0" algn="l">
              <a:lnSpc>
                <a:spcPct val="150000"/>
              </a:lnSpc>
            </a:pPr>
            <a:r>
              <a:rPr lang="pt-BR" sz="1200" dirty="0">
                <a:solidFill>
                  <a:schemeClr val="bg1"/>
                </a:solidFill>
                <a:latin typeface="Lucida Bright" panose="02040602050505020304" pitchFamily="18" charset="0"/>
              </a:rPr>
              <a:t>Paulo </a:t>
            </a:r>
            <a:r>
              <a:rPr lang="pt-BR" sz="1200" dirty="0" err="1">
                <a:solidFill>
                  <a:schemeClr val="bg1"/>
                </a:solidFill>
                <a:latin typeface="Lucida Bright" panose="02040602050505020304" pitchFamily="18" charset="0"/>
              </a:rPr>
              <a:t>Kloepfel</a:t>
            </a:r>
            <a:r>
              <a:rPr lang="pt-BR" sz="1200" dirty="0">
                <a:solidFill>
                  <a:schemeClr val="bg1"/>
                </a:solidFill>
                <a:latin typeface="Lucida Bright" panose="02040602050505020304" pitchFamily="18" charset="0"/>
              </a:rPr>
              <a:t> Neto</a:t>
            </a:r>
          </a:p>
          <a:p>
            <a:pPr lvl="0" algn="l">
              <a:lnSpc>
                <a:spcPct val="150000"/>
              </a:lnSpc>
            </a:pPr>
            <a:r>
              <a:rPr lang="pt-BR" sz="1200" b="1" dirty="0">
                <a:solidFill>
                  <a:schemeClr val="bg1"/>
                </a:solidFill>
                <a:latin typeface="Lucida Bright" panose="02040602050505020304" pitchFamily="18" charset="0"/>
              </a:rPr>
              <a:t>. Secretário: </a:t>
            </a:r>
          </a:p>
          <a:p>
            <a:pPr lvl="0" algn="l">
              <a:lnSpc>
                <a:spcPct val="150000"/>
              </a:lnSpc>
            </a:pPr>
            <a:r>
              <a:rPr lang="pt-BR" sz="1200" dirty="0">
                <a:solidFill>
                  <a:schemeClr val="bg1"/>
                </a:solidFill>
                <a:latin typeface="Lucida Bright" panose="02040602050505020304" pitchFamily="18" charset="0"/>
              </a:rPr>
              <a:t>Samuel Eberhardt</a:t>
            </a:r>
            <a:br>
              <a:rPr lang="pt-BR" sz="1200" dirty="0">
                <a:solidFill>
                  <a:schemeClr val="bg1"/>
                </a:solidFill>
                <a:latin typeface="Lucida Bright" panose="02040602050505020304" pitchFamily="18" charset="0"/>
              </a:rPr>
            </a:br>
            <a:endParaRPr lang="pt-BR" sz="1200" dirty="0">
              <a:solidFill>
                <a:schemeClr val="bg1"/>
              </a:solidFill>
              <a:latin typeface="Lucida Bright" panose="02040602050505020304" pitchFamily="18" charset="0"/>
            </a:endParaRPr>
          </a:p>
          <a:p>
            <a:pPr lvl="0" algn="l">
              <a:lnSpc>
                <a:spcPct val="150000"/>
              </a:lnSpc>
            </a:pPr>
            <a:r>
              <a:rPr lang="pt-BR" sz="1200" b="1" dirty="0">
                <a:solidFill>
                  <a:schemeClr val="bg1"/>
                </a:solidFill>
                <a:latin typeface="Lucida Bright" panose="02040602050505020304" pitchFamily="18" charset="0"/>
              </a:rPr>
              <a:t>. Marketing / Projetos: </a:t>
            </a:r>
          </a:p>
          <a:p>
            <a:pPr lvl="0" algn="l">
              <a:lnSpc>
                <a:spcPct val="150000"/>
              </a:lnSpc>
            </a:pPr>
            <a:r>
              <a:rPr lang="pt-BR" sz="1200" dirty="0">
                <a:solidFill>
                  <a:schemeClr val="bg1"/>
                </a:solidFill>
                <a:latin typeface="Lucida Bright" panose="02040602050505020304" pitchFamily="18" charset="0"/>
              </a:rPr>
              <a:t>Anderson Abreu</a:t>
            </a:r>
          </a:p>
          <a:p>
            <a:pPr lvl="0" algn="l">
              <a:lnSpc>
                <a:spcPct val="150000"/>
              </a:lnSpc>
            </a:pPr>
            <a:r>
              <a:rPr lang="pt-BR" sz="1200" dirty="0">
                <a:solidFill>
                  <a:schemeClr val="bg1"/>
                </a:solidFill>
                <a:latin typeface="Lucida Bright" panose="02040602050505020304" pitchFamily="18" charset="0"/>
              </a:rPr>
              <a:t>(47) 9 9147-8845 | abreu.a@gmail.com</a:t>
            </a:r>
          </a:p>
          <a:p>
            <a:pPr>
              <a:lnSpc>
                <a:spcPct val="150000"/>
              </a:lnSpc>
            </a:pPr>
            <a:br>
              <a:rPr lang="pt-BR" sz="1200" b="1" dirty="0">
                <a:solidFill>
                  <a:schemeClr val="bg1"/>
                </a:solidFill>
                <a:latin typeface="Lucida Bright" panose="02040602050505020304" pitchFamily="18" charset="0"/>
              </a:rPr>
            </a:br>
            <a:br>
              <a:rPr lang="pt-BR" sz="1200" b="1" dirty="0">
                <a:solidFill>
                  <a:schemeClr val="bg1"/>
                </a:solidFill>
                <a:latin typeface="Lucida Bright" panose="02040602050505020304" pitchFamily="18" charset="0"/>
              </a:rPr>
            </a:br>
            <a:r>
              <a:rPr lang="pt-BR" sz="1200" b="1" dirty="0">
                <a:solidFill>
                  <a:schemeClr val="bg1"/>
                </a:solidFill>
                <a:latin typeface="Lucida Bright" panose="02040602050505020304" pitchFamily="18" charset="0"/>
              </a:rPr>
              <a:t>ASSOCIACAO ZEPPELIN LUFTSCHIFF GRUPPE </a:t>
            </a:r>
            <a:br>
              <a:rPr lang="pt-BR" sz="1200" dirty="0">
                <a:solidFill>
                  <a:schemeClr val="bg1"/>
                </a:solidFill>
                <a:latin typeface="Lucida Bright" panose="02040602050505020304" pitchFamily="18" charset="0"/>
              </a:rPr>
            </a:br>
            <a:r>
              <a:rPr lang="pt-BR" sz="1200" dirty="0">
                <a:solidFill>
                  <a:schemeClr val="bg1"/>
                </a:solidFill>
                <a:latin typeface="Lucida Bright" panose="02040602050505020304" pitchFamily="18" charset="0"/>
              </a:rPr>
              <a:t>CNPJ:  53.966.108/0001-08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7230265A-7BE7-7AAF-1ACF-712B6D09A1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997" y="2305454"/>
            <a:ext cx="2586016" cy="1123545"/>
          </a:xfrm>
          <a:prstGeom prst="rect">
            <a:avLst/>
          </a:prstGeom>
        </p:spPr>
      </p:pic>
      <p:sp>
        <p:nvSpPr>
          <p:cNvPr id="18" name="Título 1">
            <a:extLst>
              <a:ext uri="{FF2B5EF4-FFF2-40B4-BE49-F238E27FC236}">
                <a16:creationId xmlns:a16="http://schemas.microsoft.com/office/drawing/2014/main" id="{032056D0-0E10-3C7A-F388-220FB14B415A}"/>
              </a:ext>
            </a:extLst>
          </p:cNvPr>
          <p:cNvSpPr txBox="1">
            <a:spLocks/>
          </p:cNvSpPr>
          <p:nvPr/>
        </p:nvSpPr>
        <p:spPr>
          <a:xfrm rot="16200000">
            <a:off x="-1592882" y="2500127"/>
            <a:ext cx="5969035" cy="20320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NOSSOS</a:t>
            </a:r>
            <a:b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</a:br>
            <a:r>
              <a:rPr lang="en-US" sz="8000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CONTATOS</a:t>
            </a:r>
            <a:endParaRPr lang="en-US" sz="3600" b="1" dirty="0">
              <a:latin typeface="Lucida Bright" panose="02040602050505020304" pitchFamily="18" charset="0"/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3179D2CE-72E2-6E27-61CE-0223DBFC24CF}"/>
              </a:ext>
            </a:extLst>
          </p:cNvPr>
          <p:cNvSpPr/>
          <p:nvPr/>
        </p:nvSpPr>
        <p:spPr>
          <a:xfrm flipV="1">
            <a:off x="6452580" y="5098484"/>
            <a:ext cx="1447411" cy="1402178"/>
          </a:xfrm>
          <a:prstGeom prst="rect">
            <a:avLst/>
          </a:prstGeom>
          <a:solidFill>
            <a:srgbClr val="D69F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823B553-85A2-8641-4638-471C387C5AB7}"/>
              </a:ext>
            </a:extLst>
          </p:cNvPr>
          <p:cNvSpPr txBox="1"/>
          <p:nvPr/>
        </p:nvSpPr>
        <p:spPr>
          <a:xfrm>
            <a:off x="8567997" y="6026423"/>
            <a:ext cx="28593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>
                <a:solidFill>
                  <a:srgbClr val="002060"/>
                </a:solidFill>
                <a:latin typeface="Lucida Bright" panose="02040602050505020304" pitchFamily="18" charset="0"/>
              </a:rPr>
              <a:t>BLUMENAU, SANTA CATARINA – 2024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29CACEC-CDED-522F-E56C-84C5E393DE9C}"/>
              </a:ext>
            </a:extLst>
          </p:cNvPr>
          <p:cNvSpPr txBox="1"/>
          <p:nvPr/>
        </p:nvSpPr>
        <p:spPr>
          <a:xfrm>
            <a:off x="8567997" y="5670257"/>
            <a:ext cx="2859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rgbClr val="002060"/>
                </a:solidFill>
                <a:latin typeface="Lucida Bright" panose="02040602050505020304" pitchFamily="18" charset="0"/>
              </a:rPr>
              <a:t>@</a:t>
            </a:r>
            <a:r>
              <a:rPr lang="pt-BR" sz="1600" b="1" dirty="0" err="1">
                <a:solidFill>
                  <a:srgbClr val="002060"/>
                </a:solidFill>
                <a:latin typeface="Lucida Bright" panose="02040602050505020304" pitchFamily="18" charset="0"/>
              </a:rPr>
              <a:t>luftschiff_gruppe</a:t>
            </a:r>
            <a:endParaRPr lang="pt-BR" sz="1600" b="1" dirty="0">
              <a:solidFill>
                <a:srgbClr val="002060"/>
              </a:solidFill>
              <a:latin typeface="Lucida Bright" panose="02040602050505020304" pitchFamily="18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D7EC9D4-C7F2-D0E5-19A8-CFD79587A5BD}"/>
              </a:ext>
            </a:extLst>
          </p:cNvPr>
          <p:cNvSpPr txBox="1"/>
          <p:nvPr/>
        </p:nvSpPr>
        <p:spPr>
          <a:xfrm>
            <a:off x="8567997" y="5300925"/>
            <a:ext cx="2859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02060"/>
                </a:solidFill>
                <a:latin typeface="Lucida Bright" panose="02040602050505020304" pitchFamily="18" charset="0"/>
              </a:rPr>
              <a:t>www.luftschiff.com.br</a:t>
            </a:r>
          </a:p>
        </p:txBody>
      </p:sp>
    </p:spTree>
    <p:extLst>
      <p:ext uri="{BB962C8B-B14F-4D97-AF65-F5344CB8AC3E}">
        <p14:creationId xmlns:p14="http://schemas.microsoft.com/office/powerpoint/2010/main" val="3031494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6942AA-C73B-09EE-944B-50F5B8B1B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>
            <a:extLst>
              <a:ext uri="{FF2B5EF4-FFF2-40B4-BE49-F238E27FC236}">
                <a16:creationId xmlns:a16="http://schemas.microsoft.com/office/drawing/2014/main" id="{186B9A5C-546F-4FF1-EF87-F4D012C16719}"/>
              </a:ext>
            </a:extLst>
          </p:cNvPr>
          <p:cNvSpPr/>
          <p:nvPr/>
        </p:nvSpPr>
        <p:spPr>
          <a:xfrm>
            <a:off x="0" y="4677980"/>
            <a:ext cx="12192000" cy="218002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DE93FA7-DD84-57B0-F997-7DADF8F73448}"/>
              </a:ext>
            </a:extLst>
          </p:cNvPr>
          <p:cNvSpPr txBox="1"/>
          <p:nvPr/>
        </p:nvSpPr>
        <p:spPr>
          <a:xfrm>
            <a:off x="660906" y="3008979"/>
            <a:ext cx="67842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solidFill>
                  <a:srgbClr val="002060"/>
                </a:solidFill>
                <a:latin typeface="Lucida Bright" panose="02040602050505020304" pitchFamily="18" charset="0"/>
              </a:rPr>
              <a:t>www.Luftschiff.com.br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9F39A82-00AD-4C4B-78F1-05DD53232D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74" y="4192272"/>
            <a:ext cx="2996108" cy="1301716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101D22A7-0F73-DD93-8026-5485E53432EF}"/>
              </a:ext>
            </a:extLst>
          </p:cNvPr>
          <p:cNvSpPr txBox="1">
            <a:spLocks/>
          </p:cNvSpPr>
          <p:nvPr/>
        </p:nvSpPr>
        <p:spPr>
          <a:xfrm>
            <a:off x="2770420" y="805452"/>
            <a:ext cx="4418656" cy="13922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400" dirty="0">
                <a:latin typeface="Lucida Bright" panose="02040602050505020304" pitchFamily="18" charset="0"/>
              </a:rPr>
              <a:t>Acompanhe o site e em nossas redes sociais os eventos e acontecimentos ligados ao grupo, fotos, vídeos e muitas novidades, tudo feito com muito carinho e dedicação por nossa equipe.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494C7E35-AED4-A9BC-AD74-28ECD268780F}"/>
              </a:ext>
            </a:extLst>
          </p:cNvPr>
          <p:cNvSpPr/>
          <p:nvPr/>
        </p:nvSpPr>
        <p:spPr>
          <a:xfrm flipV="1">
            <a:off x="838317" y="0"/>
            <a:ext cx="1447411" cy="2536290"/>
          </a:xfrm>
          <a:prstGeom prst="rect">
            <a:avLst/>
          </a:prstGeom>
          <a:solidFill>
            <a:srgbClr val="D69F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4DF5A6A8-B3AD-7F65-61DF-D5AFBD5F05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390" y="552893"/>
            <a:ext cx="3310744" cy="22071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EDC360B7-005E-7E10-2D06-637C89ECA6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008" y="4447786"/>
            <a:ext cx="2777941" cy="18521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F91C64CA-E695-928C-A87D-53E9E442E9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2847">
            <a:off x="7613690" y="2785656"/>
            <a:ext cx="3804966" cy="25362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114798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306755-9FD2-AE6A-66C8-05745B8976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5380AD5D-EE48-2DAB-257D-520A7B443E0D}"/>
              </a:ext>
            </a:extLst>
          </p:cNvPr>
          <p:cNvSpPr/>
          <p:nvPr/>
        </p:nvSpPr>
        <p:spPr>
          <a:xfrm>
            <a:off x="0" y="0"/>
            <a:ext cx="4695667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388" y="561704"/>
            <a:ext cx="2904725" cy="1979022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6562747" y="2769366"/>
            <a:ext cx="5340071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002060"/>
                </a:solidFill>
                <a:latin typeface="Lucida Bright" panose="02040602050505020304" pitchFamily="18" charset="0"/>
              </a:rPr>
              <a:t>MUITO</a:t>
            </a:r>
            <a:r>
              <a:rPr lang="pt-BR" sz="2000" dirty="0">
                <a:solidFill>
                  <a:srgbClr val="002060"/>
                </a:solidFill>
                <a:latin typeface="Lucida Bright" panose="02040602050505020304" pitchFamily="18" charset="0"/>
              </a:rPr>
              <a:t> </a:t>
            </a:r>
          </a:p>
          <a:p>
            <a:r>
              <a:rPr lang="pt-BR" sz="6600" dirty="0">
                <a:solidFill>
                  <a:srgbClr val="002060"/>
                </a:solidFill>
                <a:latin typeface="Lucida Bright" panose="02040602050505020304" pitchFamily="18" charset="0"/>
              </a:rPr>
              <a:t>OBRIGADO !   </a:t>
            </a:r>
            <a:endParaRPr lang="pt-BR" sz="2000" dirty="0">
              <a:solidFill>
                <a:srgbClr val="002060"/>
              </a:solidFill>
              <a:latin typeface="Lucida Bright" panose="020406020505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78B92AD-5053-E6E7-A4DC-8CF6326B2F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472" y="731060"/>
            <a:ext cx="4316172" cy="1875243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9E8FB69C-391A-E463-EC9A-0506A4012A59}"/>
              </a:ext>
            </a:extLst>
          </p:cNvPr>
          <p:cNvSpPr/>
          <p:nvPr/>
        </p:nvSpPr>
        <p:spPr>
          <a:xfrm flipV="1">
            <a:off x="4245383" y="2906071"/>
            <a:ext cx="1447411" cy="1402178"/>
          </a:xfrm>
          <a:prstGeom prst="rect">
            <a:avLst/>
          </a:prstGeom>
          <a:solidFill>
            <a:srgbClr val="D69F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C61FC23-C2F8-4790-5840-D0487BD1883A}"/>
              </a:ext>
            </a:extLst>
          </p:cNvPr>
          <p:cNvSpPr txBox="1"/>
          <p:nvPr/>
        </p:nvSpPr>
        <p:spPr>
          <a:xfrm>
            <a:off x="6647807" y="5910635"/>
            <a:ext cx="28593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>
                <a:solidFill>
                  <a:srgbClr val="002060"/>
                </a:solidFill>
                <a:latin typeface="Lucida Bright" panose="02040602050505020304" pitchFamily="18" charset="0"/>
              </a:rPr>
              <a:t>BLUMENAU, SANTA CATARINA – 2024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3AE1319-8680-D318-E4B2-B73D5122F8B3}"/>
              </a:ext>
            </a:extLst>
          </p:cNvPr>
          <p:cNvSpPr txBox="1"/>
          <p:nvPr/>
        </p:nvSpPr>
        <p:spPr>
          <a:xfrm>
            <a:off x="6647808" y="5402817"/>
            <a:ext cx="2859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rgbClr val="002060"/>
                </a:solidFill>
                <a:latin typeface="Lucida Bright" panose="02040602050505020304" pitchFamily="18" charset="0"/>
              </a:rPr>
              <a:t>@</a:t>
            </a:r>
            <a:r>
              <a:rPr lang="pt-BR" sz="1600" b="1" dirty="0" err="1">
                <a:solidFill>
                  <a:srgbClr val="002060"/>
                </a:solidFill>
                <a:latin typeface="Lucida Bright" panose="02040602050505020304" pitchFamily="18" charset="0"/>
              </a:rPr>
              <a:t>luftschiff_gruppe</a:t>
            </a:r>
            <a:endParaRPr lang="pt-BR" sz="1600" b="1" dirty="0">
              <a:solidFill>
                <a:srgbClr val="002060"/>
              </a:solidFill>
              <a:latin typeface="Lucida Bright" panose="02040602050505020304" pitchFamily="18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72A2616-733E-49CC-7403-D664B1F9070D}"/>
              </a:ext>
            </a:extLst>
          </p:cNvPr>
          <p:cNvSpPr txBox="1"/>
          <p:nvPr/>
        </p:nvSpPr>
        <p:spPr>
          <a:xfrm>
            <a:off x="6647807" y="4962192"/>
            <a:ext cx="2859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02060"/>
                </a:solidFill>
                <a:latin typeface="Lucida Bright" panose="02040602050505020304" pitchFamily="18" charset="0"/>
              </a:rPr>
              <a:t>www.luftschiff.com.br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7A39FD8A-562E-F9B4-C259-519A0DE70F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4272" y="2606303"/>
            <a:ext cx="5879617" cy="485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744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4F809D-EFFE-FD52-764E-695652A2E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20">
            <a:extLst>
              <a:ext uri="{FF2B5EF4-FFF2-40B4-BE49-F238E27FC236}">
                <a16:creationId xmlns:a16="http://schemas.microsoft.com/office/drawing/2014/main" id="{A86FA0C4-2E74-81F0-4CF3-A56764E15013}"/>
              </a:ext>
            </a:extLst>
          </p:cNvPr>
          <p:cNvSpPr/>
          <p:nvPr/>
        </p:nvSpPr>
        <p:spPr>
          <a:xfrm>
            <a:off x="5814439" y="2209800"/>
            <a:ext cx="6377561" cy="377771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8111">
            <a:off x="8332686" y="2065176"/>
            <a:ext cx="3148322" cy="4350671"/>
          </a:xfrm>
          <a:prstGeom prst="rect">
            <a:avLst/>
          </a:prstGeom>
          <a:effectLst/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564326BD-E9BD-10D2-A9BB-25ECC9D522EF}"/>
              </a:ext>
            </a:extLst>
          </p:cNvPr>
          <p:cNvSpPr txBox="1">
            <a:spLocks/>
          </p:cNvSpPr>
          <p:nvPr/>
        </p:nvSpPr>
        <p:spPr>
          <a:xfrm>
            <a:off x="1068523" y="2754876"/>
            <a:ext cx="4045585" cy="29712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t-BR" sz="1400" dirty="0">
                <a:latin typeface="Lucida Bright" panose="02040602050505020304" pitchFamily="18" charset="0"/>
              </a:rPr>
              <a:t>O </a:t>
            </a:r>
            <a:r>
              <a:rPr lang="pt-BR" sz="1400" b="1" dirty="0">
                <a:latin typeface="Lucida Bright" panose="02040602050505020304" pitchFamily="18" charset="0"/>
              </a:rPr>
              <a:t>LUFTSCHIFF GRUPPE </a:t>
            </a:r>
            <a:r>
              <a:rPr lang="pt-BR" sz="1400" dirty="0">
                <a:latin typeface="Lucida Bright" panose="02040602050505020304" pitchFamily="18" charset="0"/>
              </a:rPr>
              <a:t>escolheu o </a:t>
            </a:r>
            <a:r>
              <a:rPr lang="pt-BR" sz="1400" b="1" dirty="0">
                <a:latin typeface="Lucida Bright" panose="02040602050505020304" pitchFamily="18" charset="0"/>
              </a:rPr>
              <a:t>dirigível </a:t>
            </a:r>
            <a:r>
              <a:rPr lang="pt-BR" sz="1400" dirty="0">
                <a:latin typeface="Lucida Bright" panose="02040602050505020304" pitchFamily="18" charset="0"/>
              </a:rPr>
              <a:t>como veículo para o desfile da Oktoberfest com o objetivo de homenagear não apenas a grandiosidade e a inovação tecnológica destas aeronaves, mas também para celebrar a conexão entre Blumenau e este ícone da história da aviação, que percorreu os céus da cidade. </a:t>
            </a:r>
          </a:p>
          <a:p>
            <a:pPr>
              <a:lnSpc>
                <a:spcPct val="120000"/>
              </a:lnSpc>
            </a:pPr>
            <a:br>
              <a:rPr lang="pt-BR" sz="1400" dirty="0">
                <a:latin typeface="Lucida Bright" panose="02040602050505020304" pitchFamily="18" charset="0"/>
              </a:rPr>
            </a:br>
            <a:r>
              <a:rPr lang="pt-BR" sz="1400" b="1" dirty="0">
                <a:latin typeface="Lucida Bright" panose="02040602050505020304" pitchFamily="18" charset="0"/>
              </a:rPr>
              <a:t>A atração, com sua imponência, simboliza a coragem, o espírito pioneiro e a busca por desafios audaciosos característico do povo blumenauense, despertando a curiosidade e a admiração do público, lembrando-os do legado da aviação e de sua relevância histórica.</a:t>
            </a:r>
            <a:endParaRPr lang="en-US" sz="1600" b="1" dirty="0">
              <a:latin typeface="Lucida Bright" panose="02040602050505020304" pitchFamily="18" charset="0"/>
            </a:endParaRP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01766">
            <a:off x="5704242" y="1926138"/>
            <a:ext cx="2480632" cy="3498997"/>
          </a:xfrm>
          <a:prstGeom prst="rect">
            <a:avLst/>
          </a:prstGeom>
          <a:effectLst/>
        </p:spPr>
      </p:pic>
      <p:sp>
        <p:nvSpPr>
          <p:cNvPr id="22" name="Título 1">
            <a:extLst>
              <a:ext uri="{FF2B5EF4-FFF2-40B4-BE49-F238E27FC236}">
                <a16:creationId xmlns:a16="http://schemas.microsoft.com/office/drawing/2014/main" id="{F81F58B8-B6A8-CD64-19CF-200D1FF7B007}"/>
              </a:ext>
            </a:extLst>
          </p:cNvPr>
          <p:cNvSpPr txBox="1">
            <a:spLocks/>
          </p:cNvSpPr>
          <p:nvPr/>
        </p:nvSpPr>
        <p:spPr>
          <a:xfrm>
            <a:off x="3708842" y="646509"/>
            <a:ext cx="8065331" cy="14198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7200" b="1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APRESENTAÇÃO</a:t>
            </a:r>
            <a:endParaRPr lang="pt-BR" sz="6000" b="1" dirty="0">
              <a:solidFill>
                <a:schemeClr val="bg1"/>
              </a:solidFill>
              <a:latin typeface="Lucida Bright" panose="02040602050505020304" pitchFamily="18" charset="0"/>
            </a:endParaRPr>
          </a:p>
          <a:p>
            <a:pPr>
              <a:lnSpc>
                <a:spcPct val="100000"/>
              </a:lnSpc>
            </a:pPr>
            <a:endParaRPr lang="pt-BR" sz="1100" b="1" dirty="0">
              <a:latin typeface="Lucida Bright" panose="02040602050505020304" pitchFamily="18" charset="0"/>
            </a:endParaRPr>
          </a:p>
          <a:p>
            <a:pPr>
              <a:lnSpc>
                <a:spcPct val="100000"/>
              </a:lnSpc>
            </a:pPr>
            <a:endParaRPr lang="en-US" sz="1100" b="1" dirty="0">
              <a:latin typeface="Lucida Bright" panose="02040602050505020304" pitchFamily="18" charset="0"/>
            </a:endParaRPr>
          </a:p>
          <a:p>
            <a:pPr>
              <a:lnSpc>
                <a:spcPct val="100000"/>
              </a:lnSpc>
            </a:pPr>
            <a:endParaRPr lang="en-US" sz="1100" b="1" dirty="0">
              <a:solidFill>
                <a:schemeClr val="bg1"/>
              </a:solidFill>
              <a:latin typeface="Lucida Bright" panose="02040602050505020304" pitchFamily="18" charset="0"/>
            </a:endParaRP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F9A1159C-5A19-AAB1-ED7E-C5ABCA470E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069" y="646509"/>
            <a:ext cx="2234185" cy="970684"/>
          </a:xfrm>
          <a:prstGeom prst="rect">
            <a:avLst/>
          </a:prstGeom>
        </p:spPr>
      </p:pic>
      <p:sp>
        <p:nvSpPr>
          <p:cNvPr id="24" name="Retângulo 23">
            <a:extLst>
              <a:ext uri="{FF2B5EF4-FFF2-40B4-BE49-F238E27FC236}">
                <a16:creationId xmlns:a16="http://schemas.microsoft.com/office/drawing/2014/main" id="{327C6386-DE74-FD8B-E240-BDD267268EF2}"/>
              </a:ext>
            </a:extLst>
          </p:cNvPr>
          <p:cNvSpPr/>
          <p:nvPr/>
        </p:nvSpPr>
        <p:spPr>
          <a:xfrm>
            <a:off x="0" y="2209800"/>
            <a:ext cx="431589" cy="3777717"/>
          </a:xfrm>
          <a:prstGeom prst="rect">
            <a:avLst/>
          </a:prstGeom>
          <a:solidFill>
            <a:srgbClr val="D69F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969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17BD74-E32B-08E2-994A-CCDDBE7DD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5AAE3E1D-8B8E-8A1D-E28B-0DE526B569F9}"/>
              </a:ext>
            </a:extLst>
          </p:cNvPr>
          <p:cNvSpPr/>
          <p:nvPr/>
        </p:nvSpPr>
        <p:spPr>
          <a:xfrm>
            <a:off x="8005756" y="0"/>
            <a:ext cx="3748893" cy="341995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236DD067-B670-3EF6-E2C0-8B524095F7AC}"/>
              </a:ext>
            </a:extLst>
          </p:cNvPr>
          <p:cNvSpPr/>
          <p:nvPr/>
        </p:nvSpPr>
        <p:spPr>
          <a:xfrm>
            <a:off x="0" y="4707883"/>
            <a:ext cx="12192000" cy="192612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C82983E-1AA0-B61E-4987-898BAD3162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112" t="17107" r="4764" b="46725"/>
          <a:stretch/>
        </p:blipFill>
        <p:spPr>
          <a:xfrm>
            <a:off x="8005757" y="3429000"/>
            <a:ext cx="3748893" cy="2521577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564326BD-E9BD-10D2-A9BB-25ECC9D522EF}"/>
              </a:ext>
            </a:extLst>
          </p:cNvPr>
          <p:cNvSpPr txBox="1">
            <a:spLocks/>
          </p:cNvSpPr>
          <p:nvPr/>
        </p:nvSpPr>
        <p:spPr>
          <a:xfrm>
            <a:off x="3066285" y="1801631"/>
            <a:ext cx="4769630" cy="28324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1400" dirty="0">
                <a:latin typeface="Lucida Bright" panose="02040602050505020304" pitchFamily="18" charset="0"/>
              </a:rPr>
              <a:t>Os sinos das igrejas e os apitos das fábricas ressoavam na manhã de 1.o de julho de 1934, quando cruzou os céus de Blumenau o </a:t>
            </a:r>
            <a:r>
              <a:rPr lang="pt-BR" sz="1400" b="1" dirty="0">
                <a:latin typeface="Lucida Bright" panose="02040602050505020304" pitchFamily="18" charset="0"/>
              </a:rPr>
              <a:t>lendário</a:t>
            </a:r>
            <a:r>
              <a:rPr lang="pt-B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 </a:t>
            </a:r>
            <a:r>
              <a:rPr lang="pt-BR" sz="1400" b="1" dirty="0">
                <a:latin typeface="Lucida Bright" panose="02040602050505020304" pitchFamily="18" charset="0"/>
              </a:rPr>
              <a:t>dirigível</a:t>
            </a:r>
            <a:r>
              <a:rPr lang="pt-B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 </a:t>
            </a:r>
            <a:r>
              <a:rPr lang="pt-BR" sz="1400" b="1" dirty="0">
                <a:latin typeface="Lucida Bright" panose="02040602050505020304" pitchFamily="18" charset="0"/>
              </a:rPr>
              <a:t>LZ 127 Graf ZEPPELIN</a:t>
            </a:r>
            <a:r>
              <a:rPr lang="pt-BR" sz="1400" dirty="0">
                <a:latin typeface="Lucida Bright" panose="02040602050505020304" pitchFamily="18" charset="0"/>
              </a:rPr>
              <a:t>, o símbolo de avanço tecnológico e uma maravilha da engenharia aeronáutica alemã, enchendo de orgulho e encantamento os moradores da cidade.</a:t>
            </a:r>
            <a:br>
              <a:rPr lang="pt-BR" sz="1400" dirty="0">
                <a:latin typeface="Lucida Bright" panose="02040602050505020304" pitchFamily="18" charset="0"/>
              </a:rPr>
            </a:br>
            <a:endParaRPr lang="pt-BR" sz="1400" dirty="0">
              <a:latin typeface="Lucida Bright" panose="02040602050505020304" pitchFamily="18" charset="0"/>
            </a:endParaRPr>
          </a:p>
          <a:p>
            <a:pPr>
              <a:lnSpc>
                <a:spcPct val="100000"/>
              </a:lnSpc>
            </a:pPr>
            <a:r>
              <a:rPr lang="pt-BR" sz="1400" dirty="0">
                <a:latin typeface="Lucida Bright" panose="02040602050505020304" pitchFamily="18" charset="0"/>
              </a:rPr>
              <a:t>Sua visita foi amplamente divulgada e aguardada com grande expectativa pela população, que acenou ao comandante do dirigível (</a:t>
            </a:r>
            <a:r>
              <a:rPr lang="pt-BR" sz="1400" b="1" dirty="0">
                <a:latin typeface="Lucida Bright" panose="02040602050505020304" pitchFamily="18" charset="0"/>
              </a:rPr>
              <a:t>LUFTSCHIFF</a:t>
            </a:r>
            <a:r>
              <a:rPr lang="pt-BR" sz="1400" dirty="0">
                <a:latin typeface="Lucida Bright" panose="02040602050505020304" pitchFamily="18" charset="0"/>
              </a:rPr>
              <a:t>), Capitão Ernst Lehmann, com bandeirinhas, urros e vivas.</a:t>
            </a:r>
            <a:br>
              <a:rPr lang="pt-BR" sz="1400" dirty="0">
                <a:latin typeface="Lucida Bright" panose="02040602050505020304" pitchFamily="18" charset="0"/>
              </a:rPr>
            </a:br>
            <a:endParaRPr lang="pt-BR" sz="1400" dirty="0">
              <a:latin typeface="Lucida Bright" panose="02040602050505020304" pitchFamily="18" charset="0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564326BD-E9BD-10D2-A9BB-25ECC9D522EF}"/>
              </a:ext>
            </a:extLst>
          </p:cNvPr>
          <p:cNvSpPr txBox="1">
            <a:spLocks/>
          </p:cNvSpPr>
          <p:nvPr/>
        </p:nvSpPr>
        <p:spPr>
          <a:xfrm>
            <a:off x="437350" y="3797325"/>
            <a:ext cx="3009319" cy="10621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8800" b="1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PROPOS</a:t>
            </a:r>
            <a:r>
              <a:rPr lang="pt-BR" sz="8800" b="1" dirty="0">
                <a:solidFill>
                  <a:schemeClr val="bg1"/>
                </a:solidFill>
                <a:latin typeface="Lucida Bright" panose="02040602050505020304" pitchFamily="18" charset="0"/>
              </a:rPr>
              <a:t>TA</a:t>
            </a:r>
            <a:endParaRPr lang="pt-BR" sz="7200" b="1" dirty="0">
              <a:solidFill>
                <a:schemeClr val="bg1"/>
              </a:solidFill>
              <a:latin typeface="Lucida Bright" panose="02040602050505020304" pitchFamily="18" charset="0"/>
            </a:endParaRPr>
          </a:p>
          <a:p>
            <a:pPr>
              <a:lnSpc>
                <a:spcPct val="100000"/>
              </a:lnSpc>
            </a:pPr>
            <a:endParaRPr lang="pt-BR" sz="200" b="1" dirty="0">
              <a:latin typeface="Lucida Bright" panose="02040602050505020304" pitchFamily="18" charset="0"/>
            </a:endParaRPr>
          </a:p>
          <a:p>
            <a:pPr>
              <a:lnSpc>
                <a:spcPct val="100000"/>
              </a:lnSpc>
            </a:pPr>
            <a:endParaRPr lang="en-US" sz="200" b="1" dirty="0">
              <a:latin typeface="Lucida Bright" panose="02040602050505020304" pitchFamily="18" charset="0"/>
            </a:endParaRPr>
          </a:p>
          <a:p>
            <a:pPr>
              <a:lnSpc>
                <a:spcPct val="100000"/>
              </a:lnSpc>
            </a:pPr>
            <a:endParaRPr lang="en-US" sz="200" b="1" dirty="0">
              <a:solidFill>
                <a:schemeClr val="bg1"/>
              </a:solidFill>
              <a:latin typeface="Lucida Bright" panose="02040602050505020304" pitchFamily="18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9553180" y="5927015"/>
            <a:ext cx="24004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>
                <a:solidFill>
                  <a:schemeClr val="bg1"/>
                </a:solidFill>
              </a:rPr>
              <a:t>Imagem do sobrevoo por Blumenau 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3037114" y="5007094"/>
            <a:ext cx="45241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  <a:latin typeface="Lucida Bright" panose="02040602050505020304" pitchFamily="18" charset="0"/>
              </a:rPr>
              <a:t>91 anos depois da passagem do Graf Zeppelin por Blumenau, para demonstrar o potencial turístico dessas aeronaves nos anos 1930, o  LUFTSCHIFF GRUPPE cruzará a Rua XV para mostrar ao mundo o potencial turístico da Oktoberfest.</a:t>
            </a:r>
          </a:p>
          <a:p>
            <a:endParaRPr lang="pt-BR" dirty="0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616849D0-44F7-60C5-E012-798800E46121}"/>
              </a:ext>
            </a:extLst>
          </p:cNvPr>
          <p:cNvSpPr txBox="1">
            <a:spLocks/>
          </p:cNvSpPr>
          <p:nvPr/>
        </p:nvSpPr>
        <p:spPr>
          <a:xfrm>
            <a:off x="3037112" y="665693"/>
            <a:ext cx="4628960" cy="10621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2400" b="1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CÉUS DE 1934 </a:t>
            </a:r>
          </a:p>
          <a:p>
            <a:pPr>
              <a:lnSpc>
                <a:spcPct val="100000"/>
              </a:lnSpc>
            </a:pPr>
            <a:r>
              <a:rPr lang="pt-BR" sz="2400" b="1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HISTÓRIA DE INOVAÇÃO</a:t>
            </a:r>
            <a:r>
              <a:rPr lang="pt-BR" sz="2400" b="1" dirty="0">
                <a:solidFill>
                  <a:schemeClr val="bg1"/>
                </a:solidFill>
                <a:latin typeface="Lucida Bright" panose="02040602050505020304" pitchFamily="18" charset="0"/>
              </a:rPr>
              <a:t>TA</a:t>
            </a:r>
            <a:endParaRPr lang="pt-BR" sz="1800" b="1" dirty="0">
              <a:solidFill>
                <a:schemeClr val="bg1"/>
              </a:solidFill>
              <a:latin typeface="Lucida Bright" panose="02040602050505020304" pitchFamily="18" charset="0"/>
            </a:endParaRPr>
          </a:p>
          <a:p>
            <a:pPr>
              <a:lnSpc>
                <a:spcPct val="100000"/>
              </a:lnSpc>
            </a:pPr>
            <a:endParaRPr lang="pt-BR" sz="200" b="1" dirty="0">
              <a:latin typeface="Lucida Bright" panose="02040602050505020304" pitchFamily="18" charset="0"/>
            </a:endParaRPr>
          </a:p>
          <a:p>
            <a:pPr>
              <a:lnSpc>
                <a:spcPct val="100000"/>
              </a:lnSpc>
            </a:pPr>
            <a:endParaRPr lang="en-US" sz="200" b="1" dirty="0">
              <a:latin typeface="Lucida Bright" panose="02040602050505020304" pitchFamily="18" charset="0"/>
            </a:endParaRPr>
          </a:p>
          <a:p>
            <a:pPr>
              <a:lnSpc>
                <a:spcPct val="100000"/>
              </a:lnSpc>
            </a:pPr>
            <a:endParaRPr lang="en-US" sz="200" b="1" dirty="0">
              <a:solidFill>
                <a:schemeClr val="bg1"/>
              </a:solidFill>
              <a:latin typeface="Lucida Bright" panose="02040602050505020304" pitchFamily="18" charset="0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96902897-4D85-B587-5681-5A1CFB2AE325}"/>
              </a:ext>
            </a:extLst>
          </p:cNvPr>
          <p:cNvSpPr txBox="1"/>
          <p:nvPr/>
        </p:nvSpPr>
        <p:spPr>
          <a:xfrm>
            <a:off x="8852528" y="909757"/>
            <a:ext cx="205534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  <a:latin typeface="Lucida Bright" panose="02040602050505020304" pitchFamily="18" charset="0"/>
              </a:rPr>
              <a:t>O desfile fazia parte de uma rota de demonstração desse tipo de aeronave para fins comerciais e turísticos.</a:t>
            </a:r>
            <a:endParaRPr lang="en-US" sz="1400" dirty="0">
              <a:solidFill>
                <a:schemeClr val="bg1"/>
              </a:solidFill>
              <a:latin typeface="Lucida Bright" panose="02040602050505020304" pitchFamily="18" charset="0"/>
            </a:endParaRPr>
          </a:p>
          <a:p>
            <a:endParaRPr lang="pt-BR" sz="1400" dirty="0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CA9879BA-531A-7BEF-E903-D639104855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088" y="1101053"/>
            <a:ext cx="1084250" cy="471073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0F02E94D-DE39-BC1B-1672-BE693AF54372}"/>
              </a:ext>
            </a:extLst>
          </p:cNvPr>
          <p:cNvSpPr/>
          <p:nvPr/>
        </p:nvSpPr>
        <p:spPr>
          <a:xfrm>
            <a:off x="10799299" y="3037817"/>
            <a:ext cx="721196" cy="739955"/>
          </a:xfrm>
          <a:prstGeom prst="rect">
            <a:avLst/>
          </a:prstGeom>
          <a:solidFill>
            <a:srgbClr val="D69F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5305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17BD74-E32B-08E2-994A-CCDDBE7DD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08EB86CA-84A1-F2AA-658C-D0079E898B0B}"/>
              </a:ext>
            </a:extLst>
          </p:cNvPr>
          <p:cNvSpPr/>
          <p:nvPr/>
        </p:nvSpPr>
        <p:spPr>
          <a:xfrm>
            <a:off x="5839096" y="4558938"/>
            <a:ext cx="5798781" cy="182272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564326BD-E9BD-10D2-A9BB-25ECC9D522EF}"/>
              </a:ext>
            </a:extLst>
          </p:cNvPr>
          <p:cNvSpPr txBox="1">
            <a:spLocks/>
          </p:cNvSpPr>
          <p:nvPr/>
        </p:nvSpPr>
        <p:spPr>
          <a:xfrm>
            <a:off x="948107" y="1251045"/>
            <a:ext cx="6174697" cy="40268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endParaRPr lang="en-US" sz="1600" dirty="0">
              <a:solidFill>
                <a:schemeClr val="bg1"/>
              </a:solidFill>
              <a:latin typeface="Lucida Bright" panose="02040602050505020304" pitchFamily="18" charset="0"/>
            </a:endParaRPr>
          </a:p>
          <a:p>
            <a:pPr>
              <a:lnSpc>
                <a:spcPct val="100000"/>
              </a:lnSpc>
            </a:pPr>
            <a:endParaRPr lang="en-US" sz="1600" dirty="0">
              <a:solidFill>
                <a:schemeClr val="bg1"/>
              </a:solidFill>
              <a:latin typeface="Lucida Bright" panose="02040602050505020304" pitchFamily="18" charset="0"/>
            </a:endParaRPr>
          </a:p>
          <a:p>
            <a:pPr>
              <a:lnSpc>
                <a:spcPct val="100000"/>
              </a:lnSpc>
            </a:pPr>
            <a:endParaRPr lang="en-US" sz="1400" dirty="0">
              <a:solidFill>
                <a:schemeClr val="bg1"/>
              </a:solidFill>
              <a:latin typeface="Lucida Bright" panose="02040602050505020304" pitchFamily="18" charset="0"/>
            </a:endParaRP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50974"/>
            <a:ext cx="5172891" cy="2302603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4906663" y="219433"/>
            <a:ext cx="6736697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400" b="1" dirty="0">
                <a:latin typeface="Lucida Bright" panose="02040602050505020304" pitchFamily="18" charset="0"/>
              </a:rPr>
              <a:t>Trazer à vida a memória do dia em que o dirigível ornamentou os céus de Blumenau, evocando o mesmo espírito de admiração e orgulho que uniu a cidade naquele dia. </a:t>
            </a:r>
            <a:br>
              <a:rPr lang="pt-BR" sz="1400" dirty="0">
                <a:latin typeface="Lucida Bright" panose="02040602050505020304" pitchFamily="18" charset="0"/>
              </a:rPr>
            </a:br>
            <a:r>
              <a:rPr lang="pt-BR" sz="1400" dirty="0">
                <a:latin typeface="Lucida Bright" panose="02040602050505020304" pitchFamily="18" charset="0"/>
              </a:rPr>
              <a:t>Com o dirigível como o coração pulsante de nossa missão, pretendemos não só homenagear o legado cultural,  a engenharia e a tecnologia que ele representa, mas também despertar a consciência turística para a Oktoberfest de Blumenau, </a:t>
            </a:r>
            <a:r>
              <a:rPr lang="pt-BR" sz="1400" b="1" dirty="0">
                <a:latin typeface="Lucida Bright" panose="02040602050505020304" pitchFamily="18" charset="0"/>
              </a:rPr>
              <a:t>revelando a cidade como um destino que respeita suas tradições</a:t>
            </a:r>
            <a:r>
              <a:rPr lang="pt-BR" sz="1400" dirty="0">
                <a:latin typeface="Lucida Bright" panose="02040602050505020304" pitchFamily="18" charset="0"/>
              </a:rPr>
              <a:t> enquanto inova para o futuro.</a:t>
            </a:r>
          </a:p>
          <a:p>
            <a:endParaRPr lang="pt-BR" sz="16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6248249" y="4892982"/>
            <a:ext cx="4980474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400" b="1" dirty="0">
                <a:solidFill>
                  <a:schemeClr val="bg1"/>
                </a:solidFill>
                <a:latin typeface="Lucida Bright" panose="02040602050505020304" pitchFamily="18" charset="0"/>
              </a:rPr>
              <a:t>Queremos que a sua empresa faça parte desse projeto e que divida conosco o reviver,  o espírito de admiração e orgulho que varreu Blumenau na manhã de 1º de julho de 1934</a:t>
            </a:r>
          </a:p>
          <a:p>
            <a:pPr>
              <a:lnSpc>
                <a:spcPct val="150000"/>
              </a:lnSpc>
            </a:pPr>
            <a:endParaRPr lang="pt-BR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9A567A0D-DFEB-5CB2-BCA6-F5C8E05676C7}"/>
              </a:ext>
            </a:extLst>
          </p:cNvPr>
          <p:cNvSpPr txBox="1">
            <a:spLocks/>
          </p:cNvSpPr>
          <p:nvPr/>
        </p:nvSpPr>
        <p:spPr>
          <a:xfrm>
            <a:off x="445186" y="1826321"/>
            <a:ext cx="4461477" cy="10621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2800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A</a:t>
            </a:r>
            <a:r>
              <a:rPr lang="pt-BR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pt-BR" sz="8000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NOSSA MISSÃO</a:t>
            </a:r>
            <a:endParaRPr lang="pt-BR" sz="1800" dirty="0">
              <a:solidFill>
                <a:schemeClr val="bg1"/>
              </a:solidFill>
              <a:latin typeface="Lucida Bright" panose="02040602050505020304" pitchFamily="18" charset="0"/>
            </a:endParaRPr>
          </a:p>
          <a:p>
            <a:pPr>
              <a:lnSpc>
                <a:spcPct val="100000"/>
              </a:lnSpc>
            </a:pPr>
            <a:endParaRPr lang="pt-BR" sz="200" b="1" dirty="0">
              <a:latin typeface="Lucida Bright" panose="02040602050505020304" pitchFamily="18" charset="0"/>
            </a:endParaRPr>
          </a:p>
          <a:p>
            <a:pPr>
              <a:lnSpc>
                <a:spcPct val="100000"/>
              </a:lnSpc>
            </a:pPr>
            <a:endParaRPr lang="en-US" sz="200" b="1" dirty="0">
              <a:latin typeface="Lucida Bright" panose="02040602050505020304" pitchFamily="18" charset="0"/>
            </a:endParaRPr>
          </a:p>
          <a:p>
            <a:pPr>
              <a:lnSpc>
                <a:spcPct val="100000"/>
              </a:lnSpc>
            </a:pPr>
            <a:endParaRPr lang="en-US" sz="200" b="1" dirty="0">
              <a:solidFill>
                <a:schemeClr val="bg1"/>
              </a:solidFill>
              <a:latin typeface="Lucida Bright" panose="02040602050505020304" pitchFamily="18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2FE1DB4-FB22-2E22-8BB0-21C71CC37A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065" y="743115"/>
            <a:ext cx="1084250" cy="471073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C243BD3C-248A-6999-88CE-D2C29D2FD644}"/>
              </a:ext>
            </a:extLst>
          </p:cNvPr>
          <p:cNvSpPr/>
          <p:nvPr/>
        </p:nvSpPr>
        <p:spPr>
          <a:xfrm>
            <a:off x="8275011" y="3161748"/>
            <a:ext cx="3161520" cy="1611448"/>
          </a:xfrm>
          <a:prstGeom prst="rect">
            <a:avLst/>
          </a:prstGeom>
          <a:solidFill>
            <a:srgbClr val="D69F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pt-BR" sz="1100" dirty="0">
                <a:solidFill>
                  <a:schemeClr val="tx1"/>
                </a:solidFill>
                <a:latin typeface="Lucida Bright" panose="02040602050505020304" pitchFamily="18" charset="0"/>
              </a:rPr>
              <a:t>Este projeto não é apenas um tributo ao dirigível que simbolizou o avanço tecnológico e engenharia aeronáutica mundial,  mas também uma celebração da herança cultural da cidade e sua conexão íntima com a história da aviação.</a:t>
            </a:r>
          </a:p>
        </p:txBody>
      </p:sp>
    </p:spTree>
    <p:extLst>
      <p:ext uri="{BB962C8B-B14F-4D97-AF65-F5344CB8AC3E}">
        <p14:creationId xmlns:p14="http://schemas.microsoft.com/office/powerpoint/2010/main" val="1556862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A55A18-B15C-E0BC-E8A0-ED3B270777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C36997A4-B8A1-9756-F665-8675B37C3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1093" y="2694007"/>
            <a:ext cx="2672535" cy="1865708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EE416053-0736-1F03-01E9-E40C47558C39}"/>
              </a:ext>
            </a:extLst>
          </p:cNvPr>
          <p:cNvSpPr/>
          <p:nvPr/>
        </p:nvSpPr>
        <p:spPr>
          <a:xfrm>
            <a:off x="159215" y="4126683"/>
            <a:ext cx="5883756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pt-BR" sz="1400" b="1" dirty="0">
                <a:latin typeface="Lucida Bright" panose="02040602050505020304" pitchFamily="18" charset="0"/>
              </a:rPr>
              <a:t>Música, alegria, tradição </a:t>
            </a:r>
            <a:br>
              <a:rPr lang="pt-BR" sz="1400" b="1" dirty="0">
                <a:latin typeface="Lucida Bright" panose="02040602050505020304" pitchFamily="18" charset="0"/>
              </a:rPr>
            </a:br>
            <a:r>
              <a:rPr lang="pt-BR" sz="1400" b="1" dirty="0">
                <a:latin typeface="Lucida Bright" panose="02040602050505020304" pitchFamily="18" charset="0"/>
              </a:rPr>
              <a:t>e muita animação, reunidos </a:t>
            </a:r>
          </a:p>
          <a:p>
            <a:pPr algn="l">
              <a:lnSpc>
                <a:spcPct val="150000"/>
              </a:lnSpc>
            </a:pPr>
            <a:r>
              <a:rPr lang="pt-BR" sz="1400" b="1" dirty="0">
                <a:latin typeface="Lucida Bright" panose="02040602050505020304" pitchFamily="18" charset="0"/>
              </a:rPr>
              <a:t>em um lugar que representa um pedacinho da Alemanha no Brasil. Essa é a Oktoberfest Blumenau, a segunda maior do mundo e </a:t>
            </a:r>
            <a:r>
              <a:rPr lang="pt-BR" sz="1400" b="1" u="sng" dirty="0">
                <a:latin typeface="Lucida Bright" panose="02040602050505020304" pitchFamily="18" charset="0"/>
              </a:rPr>
              <a:t>a maior das Américas </a:t>
            </a:r>
            <a:r>
              <a:rPr lang="pt-BR" sz="1400" dirty="0">
                <a:latin typeface="Lucida Bright" panose="02040602050505020304" pitchFamily="18" charset="0"/>
              </a:rPr>
              <a:t>que encanta visitantes </a:t>
            </a:r>
          </a:p>
          <a:p>
            <a:pPr algn="l">
              <a:lnSpc>
                <a:spcPct val="150000"/>
              </a:lnSpc>
            </a:pPr>
            <a:r>
              <a:rPr lang="pt-BR" sz="1400" dirty="0">
                <a:latin typeface="Lucida Bright" panose="02040602050505020304" pitchFamily="18" charset="0"/>
              </a:rPr>
              <a:t>de todo o Brasil e do exterior, recebendo a cada </a:t>
            </a:r>
          </a:p>
          <a:p>
            <a:pPr algn="l">
              <a:lnSpc>
                <a:spcPct val="150000"/>
              </a:lnSpc>
            </a:pPr>
            <a:r>
              <a:rPr lang="pt-BR" sz="1400" dirty="0">
                <a:latin typeface="Lucida Bright" panose="02040602050505020304" pitchFamily="18" charset="0"/>
              </a:rPr>
              <a:t>ano mais de </a:t>
            </a:r>
            <a:r>
              <a:rPr lang="pt-BR" sz="1400" b="1" dirty="0">
                <a:latin typeface="Lucida Bright" panose="02040602050505020304" pitchFamily="18" charset="0"/>
              </a:rPr>
              <a:t>600 mil pessoas !</a:t>
            </a:r>
            <a:endParaRPr lang="pt-BR" sz="1600" b="1" dirty="0">
              <a:solidFill>
                <a:schemeClr val="bg1"/>
              </a:solidFill>
              <a:latin typeface="Lucida Bright" panose="02040602050505020304" pitchFamily="18" charset="0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68B6EA3E-A209-2474-9112-C844491BBCB4}"/>
              </a:ext>
            </a:extLst>
          </p:cNvPr>
          <p:cNvSpPr txBox="1">
            <a:spLocks/>
          </p:cNvSpPr>
          <p:nvPr/>
        </p:nvSpPr>
        <p:spPr>
          <a:xfrm>
            <a:off x="255478" y="-262071"/>
            <a:ext cx="6261083" cy="28641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8000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OKTOBER</a:t>
            </a:r>
            <a:endParaRPr lang="en-US" sz="8800" dirty="0">
              <a:solidFill>
                <a:schemeClr val="accent1">
                  <a:lumMod val="50000"/>
                </a:schemeClr>
              </a:solidFill>
              <a:latin typeface="Lucida Bright" panose="02040602050505020304" pitchFamily="18" charset="0"/>
            </a:endParaRPr>
          </a:p>
          <a:p>
            <a:pPr algn="l"/>
            <a:r>
              <a:rPr lang="en-US" sz="8000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FEST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BLUMENAU</a:t>
            </a:r>
            <a:endParaRPr lang="en-US" sz="900" dirty="0">
              <a:solidFill>
                <a:schemeClr val="accent1">
                  <a:lumMod val="50000"/>
                </a:schemeClr>
              </a:solidFill>
              <a:latin typeface="Lucida Bright" panose="02040602050505020304" pitchFamily="18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F5592D81-2FA1-6063-01FE-A9693E17F6B1}"/>
              </a:ext>
            </a:extLst>
          </p:cNvPr>
          <p:cNvSpPr/>
          <p:nvPr/>
        </p:nvSpPr>
        <p:spPr>
          <a:xfrm>
            <a:off x="6450662" y="440117"/>
            <a:ext cx="5484943" cy="516691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8BF8FE6D-7426-5A9B-F827-DEB113720694}"/>
              </a:ext>
            </a:extLst>
          </p:cNvPr>
          <p:cNvSpPr/>
          <p:nvPr/>
        </p:nvSpPr>
        <p:spPr>
          <a:xfrm>
            <a:off x="3101093" y="1417510"/>
            <a:ext cx="768007" cy="687348"/>
          </a:xfrm>
          <a:prstGeom prst="rect">
            <a:avLst/>
          </a:prstGeom>
          <a:solidFill>
            <a:srgbClr val="D69F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EC584B3A-6861-7BE1-AD48-C3DCFD1E7A6D}"/>
              </a:ext>
            </a:extLst>
          </p:cNvPr>
          <p:cNvSpPr txBox="1">
            <a:spLocks/>
          </p:cNvSpPr>
          <p:nvPr/>
        </p:nvSpPr>
        <p:spPr>
          <a:xfrm>
            <a:off x="7501008" y="2333037"/>
            <a:ext cx="4102849" cy="11023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chemeClr val="bg1"/>
                </a:solidFill>
                <a:latin typeface="Lucida Bright" panose="02040602050505020304" pitchFamily="18" charset="0"/>
              </a:rPr>
              <a:t>DESFILES</a:t>
            </a:r>
            <a:endParaRPr lang="en-US" sz="2400" dirty="0">
              <a:solidFill>
                <a:schemeClr val="bg1"/>
              </a:solidFill>
              <a:latin typeface="Lucida Bright" panose="02040602050505020304" pitchFamily="18" charset="0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A4C1CBCA-BFB9-7643-66A5-207E759D9493}"/>
              </a:ext>
            </a:extLst>
          </p:cNvPr>
          <p:cNvSpPr/>
          <p:nvPr/>
        </p:nvSpPr>
        <p:spPr>
          <a:xfrm>
            <a:off x="6769862" y="3505532"/>
            <a:ext cx="499795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400" dirty="0">
                <a:solidFill>
                  <a:schemeClr val="bg1"/>
                </a:solidFill>
                <a:latin typeface="Lucida Bright" panose="02040602050505020304" pitchFamily="18" charset="0"/>
              </a:rPr>
              <a:t>São praticamente uma </a:t>
            </a:r>
            <a:r>
              <a:rPr lang="pt-BR" sz="1400" dirty="0" err="1">
                <a:solidFill>
                  <a:schemeClr val="bg1"/>
                </a:solidFill>
                <a:latin typeface="Lucida Bright" panose="02040602050505020304" pitchFamily="18" charset="0"/>
              </a:rPr>
              <a:t>Oktober</a:t>
            </a:r>
            <a:r>
              <a:rPr lang="pt-BR" sz="1400" dirty="0">
                <a:solidFill>
                  <a:schemeClr val="bg1"/>
                </a:solidFill>
                <a:latin typeface="Lucida Bright" panose="02040602050505020304" pitchFamily="18" charset="0"/>
              </a:rPr>
              <a:t> de rua e é quando a festa sai dos pavilhões e invade a tradicional Rua XV ! Ali participam grupos folclóricos, bandas, carros alegóricos, grupos de amigos e turistas que somam mais de 5 mil integrantes </a:t>
            </a:r>
            <a:br>
              <a:rPr lang="pt-BR" sz="1400" dirty="0">
                <a:solidFill>
                  <a:schemeClr val="bg1"/>
                </a:solidFill>
                <a:latin typeface="Lucida Bright" panose="02040602050505020304" pitchFamily="18" charset="0"/>
              </a:rPr>
            </a:br>
            <a:r>
              <a:rPr lang="pt-BR" sz="1400" dirty="0">
                <a:solidFill>
                  <a:schemeClr val="bg1"/>
                </a:solidFill>
                <a:latin typeface="Lucida Bright" panose="02040602050505020304" pitchFamily="18" charset="0"/>
              </a:rPr>
              <a:t>a cada desfile. 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CD1EFBC4-BDA2-D23D-D01D-0F7F8BEBA36D}"/>
              </a:ext>
            </a:extLst>
          </p:cNvPr>
          <p:cNvSpPr/>
          <p:nvPr/>
        </p:nvSpPr>
        <p:spPr>
          <a:xfrm>
            <a:off x="6777552" y="628418"/>
            <a:ext cx="499556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200" b="1" dirty="0">
                <a:solidFill>
                  <a:schemeClr val="bg1"/>
                </a:solidFill>
                <a:latin typeface="Lucida Bright" panose="02040602050505020304" pitchFamily="18" charset="0"/>
              </a:rPr>
              <a:t>Desfilar é se tornar parte da história da festa e ter a oportunidade de transmitir e receber alegria numa troca intensa com o </a:t>
            </a:r>
            <a:r>
              <a:rPr lang="pt-BR" sz="1200" b="1" u="sng" dirty="0">
                <a:solidFill>
                  <a:schemeClr val="bg1"/>
                </a:solidFill>
                <a:latin typeface="Lucida Bright" panose="02040602050505020304" pitchFamily="18" charset="0"/>
              </a:rPr>
              <a:t>público de mais de 20 mil pessoas que assistem nas ruas</a:t>
            </a:r>
            <a:r>
              <a:rPr lang="pt-BR" sz="1200" b="1" dirty="0">
                <a:solidFill>
                  <a:schemeClr val="bg1"/>
                </a:solidFill>
                <a:latin typeface="Lucida Bright" panose="02040602050505020304" pitchFamily="18" charset="0"/>
              </a:rPr>
              <a:t> a cada encontro celebrando a cultura e exalando felicidade dentro de seus trajes típicos nas mais diversas atrações.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0F09E57E-5ACE-52C6-6693-AF6C17029F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9627">
            <a:off x="9407084" y="5137378"/>
            <a:ext cx="2250773" cy="15007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779" y="5966317"/>
            <a:ext cx="1008993" cy="71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328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E8E27B-3BD3-8235-D1A8-00B1E38368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F44BCC9-3D5E-F653-ACD6-99BC43DD8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0" y="1257753"/>
            <a:ext cx="5573486" cy="1325563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DO PAPEL </a:t>
            </a:r>
            <a:br>
              <a:rPr lang="en-US" sz="2800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</a:br>
            <a:r>
              <a:rPr lang="en-US" sz="6600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PARA A </a:t>
            </a:r>
            <a:br>
              <a:rPr lang="en-US" sz="6600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</a:br>
            <a:r>
              <a:rPr lang="en-US" sz="6600" b="1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REALIDADE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Lucida Bright" panose="020406020505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DEC4061-550F-E592-8195-AAE9E71469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654" t="16135" r="2684" b="1954"/>
          <a:stretch/>
        </p:blipFill>
        <p:spPr>
          <a:xfrm>
            <a:off x="-138428" y="3511957"/>
            <a:ext cx="5309142" cy="3135344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B5B55125-A793-5045-4B5F-32DAF9A15883}"/>
              </a:ext>
            </a:extLst>
          </p:cNvPr>
          <p:cNvSpPr/>
          <p:nvPr/>
        </p:nvSpPr>
        <p:spPr>
          <a:xfrm>
            <a:off x="1" y="968829"/>
            <a:ext cx="5170714" cy="18305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F53A7CF-8F23-EF2C-24A0-1E8718DF41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358" y="1435192"/>
            <a:ext cx="2234185" cy="970684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F4E00259-94F6-BECC-35DC-48938B64E59E}"/>
              </a:ext>
            </a:extLst>
          </p:cNvPr>
          <p:cNvSpPr/>
          <p:nvPr/>
        </p:nvSpPr>
        <p:spPr>
          <a:xfrm>
            <a:off x="10228520" y="968830"/>
            <a:ext cx="1741187" cy="1830500"/>
          </a:xfrm>
          <a:prstGeom prst="rect">
            <a:avLst/>
          </a:prstGeom>
          <a:solidFill>
            <a:srgbClr val="D69F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7A39FD8A-562E-F9B4-C259-519A0DE70F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340" y="1884079"/>
            <a:ext cx="7441660" cy="577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7092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004888-D4FD-2EE5-C9AF-3CFE1A1A7F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1C9065B7-8629-1B18-6DD8-43602E45AC24}"/>
              </a:ext>
            </a:extLst>
          </p:cNvPr>
          <p:cNvSpPr/>
          <p:nvPr/>
        </p:nvSpPr>
        <p:spPr>
          <a:xfrm>
            <a:off x="5465136" y="509885"/>
            <a:ext cx="1092174" cy="634811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7C4F3538-C96D-285F-29DD-1598FB384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296" y="856670"/>
            <a:ext cx="5116927" cy="791376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PROJETO </a:t>
            </a:r>
            <a:br>
              <a:rPr lang="en-US" sz="2800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</a:br>
            <a:r>
              <a:rPr lang="en-US" sz="6700" b="1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TÉCNICO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Lucida Bright" panose="020406020505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E5A7F3C-C83E-764B-59FD-A21AED4FBA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82" t="26214" r="6869" b="17523"/>
          <a:stretch/>
        </p:blipFill>
        <p:spPr>
          <a:xfrm>
            <a:off x="6557310" y="509886"/>
            <a:ext cx="5634689" cy="291911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79D8D86-CD0E-8966-CD71-E6E69512C6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265" b="14788"/>
          <a:stretch/>
        </p:blipFill>
        <p:spPr>
          <a:xfrm>
            <a:off x="403062" y="3674109"/>
            <a:ext cx="6165134" cy="287113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3F7B651-ADD0-ADE6-D43C-5110C23019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897" t="24098" r="25203" b="2891"/>
          <a:stretch/>
        </p:blipFill>
        <p:spPr>
          <a:xfrm>
            <a:off x="6785566" y="3688231"/>
            <a:ext cx="2360832" cy="2871138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08D0B3D5-C9B9-411D-1E9A-E3F387895632}"/>
              </a:ext>
            </a:extLst>
          </p:cNvPr>
          <p:cNvSpPr txBox="1">
            <a:spLocks/>
          </p:cNvSpPr>
          <p:nvPr/>
        </p:nvSpPr>
        <p:spPr>
          <a:xfrm>
            <a:off x="894296" y="1648046"/>
            <a:ext cx="3897923" cy="1833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r>
              <a:rPr lang="en-US" sz="1600" dirty="0" err="1">
                <a:latin typeface="Lucida Bright" panose="02040602050505020304" pitchFamily="18" charset="0"/>
              </a:rPr>
              <a:t>Os</a:t>
            </a:r>
            <a:r>
              <a:rPr lang="en-US" sz="1600" dirty="0">
                <a:latin typeface="Lucida Bright" panose="02040602050505020304" pitchFamily="18" charset="0"/>
              </a:rPr>
              <a:t> </a:t>
            </a:r>
            <a:r>
              <a:rPr lang="en-US" sz="1600" dirty="0" err="1">
                <a:latin typeface="Lucida Bright" panose="02040602050505020304" pitchFamily="18" charset="0"/>
              </a:rPr>
              <a:t>detalhes</a:t>
            </a:r>
            <a:r>
              <a:rPr lang="en-US" sz="1600" dirty="0">
                <a:latin typeface="Lucida Bright" panose="02040602050505020304" pitchFamily="18" charset="0"/>
              </a:rPr>
              <a:t> </a:t>
            </a:r>
            <a:r>
              <a:rPr lang="en-US" sz="1600" dirty="0" err="1">
                <a:latin typeface="Lucida Bright" panose="02040602050505020304" pitchFamily="18" charset="0"/>
              </a:rPr>
              <a:t>foram</a:t>
            </a:r>
            <a:r>
              <a:rPr lang="en-US" sz="1600" dirty="0">
                <a:latin typeface="Lucida Bright" panose="02040602050505020304" pitchFamily="18" charset="0"/>
              </a:rPr>
              <a:t> </a:t>
            </a:r>
            <a:r>
              <a:rPr lang="en-US" sz="1600" dirty="0" err="1">
                <a:latin typeface="Lucida Bright" panose="02040602050505020304" pitchFamily="18" charset="0"/>
              </a:rPr>
              <a:t>projetados</a:t>
            </a:r>
            <a:r>
              <a:rPr lang="en-US" sz="1600" dirty="0">
                <a:latin typeface="Lucida Bright" panose="02040602050505020304" pitchFamily="18" charset="0"/>
              </a:rPr>
              <a:t> para </a:t>
            </a:r>
            <a:r>
              <a:rPr lang="en-US" sz="1600" dirty="0" err="1">
                <a:latin typeface="Lucida Bright" panose="02040602050505020304" pitchFamily="18" charset="0"/>
              </a:rPr>
              <a:t>garantir</a:t>
            </a:r>
            <a:r>
              <a:rPr lang="en-US" sz="1600" dirty="0">
                <a:latin typeface="Lucida Bright" panose="02040602050505020304" pitchFamily="18" charset="0"/>
              </a:rPr>
              <a:t> a </a:t>
            </a:r>
            <a:r>
              <a:rPr lang="en-US" sz="1600" dirty="0" err="1">
                <a:latin typeface="Lucida Bright" panose="02040602050505020304" pitchFamily="18" charset="0"/>
              </a:rPr>
              <a:t>segurança</a:t>
            </a:r>
            <a:r>
              <a:rPr lang="en-US" sz="1600" dirty="0">
                <a:latin typeface="Lucida Bright" panose="02040602050505020304" pitchFamily="18" charset="0"/>
              </a:rPr>
              <a:t> de </a:t>
            </a:r>
            <a:r>
              <a:rPr lang="en-US" sz="1600" dirty="0" err="1">
                <a:latin typeface="Lucida Bright" panose="02040602050505020304" pitchFamily="18" charset="0"/>
              </a:rPr>
              <a:t>quem</a:t>
            </a:r>
            <a:r>
              <a:rPr lang="en-US" sz="1600" dirty="0">
                <a:latin typeface="Lucida Bright" panose="02040602050505020304" pitchFamily="18" charset="0"/>
              </a:rPr>
              <a:t> </a:t>
            </a:r>
            <a:r>
              <a:rPr lang="en-US" sz="1600" dirty="0" err="1">
                <a:latin typeface="Lucida Bright" panose="02040602050505020304" pitchFamily="18" charset="0"/>
              </a:rPr>
              <a:t>brinca</a:t>
            </a:r>
            <a:r>
              <a:rPr lang="en-US" sz="1600" dirty="0">
                <a:latin typeface="Lucida Bright" panose="02040602050505020304" pitchFamily="18" charset="0"/>
              </a:rPr>
              <a:t> e de </a:t>
            </a:r>
            <a:r>
              <a:rPr lang="en-US" sz="1600" dirty="0" err="1">
                <a:latin typeface="Lucida Bright" panose="02040602050505020304" pitchFamily="18" charset="0"/>
              </a:rPr>
              <a:t>quem</a:t>
            </a:r>
            <a:r>
              <a:rPr lang="en-US" sz="1600" dirty="0">
                <a:latin typeface="Lucida Bright" panose="02040602050505020304" pitchFamily="18" charset="0"/>
              </a:rPr>
              <a:t> </a:t>
            </a:r>
            <a:r>
              <a:rPr lang="en-US" sz="1600" dirty="0" err="1">
                <a:latin typeface="Lucida Bright" panose="02040602050505020304" pitchFamily="18" charset="0"/>
              </a:rPr>
              <a:t>assiste</a:t>
            </a:r>
            <a:r>
              <a:rPr lang="en-US" sz="1600" dirty="0">
                <a:latin typeface="Lucida Bright" panose="02040602050505020304" pitchFamily="18" charset="0"/>
              </a:rPr>
              <a:t> o </a:t>
            </a:r>
            <a:r>
              <a:rPr lang="en-US" sz="1600" dirty="0" err="1">
                <a:latin typeface="Lucida Bright" panose="02040602050505020304" pitchFamily="18" charset="0"/>
              </a:rPr>
              <a:t>desfile</a:t>
            </a:r>
            <a:r>
              <a:rPr lang="en-US" sz="1600" dirty="0">
                <a:latin typeface="Lucida Bright" panose="02040602050505020304" pitchFamily="18" charset="0"/>
              </a:rPr>
              <a:t>.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8FA45716-6676-30FF-324B-E1DC4F27569B}"/>
              </a:ext>
            </a:extLst>
          </p:cNvPr>
          <p:cNvSpPr/>
          <p:nvPr/>
        </p:nvSpPr>
        <p:spPr>
          <a:xfrm>
            <a:off x="9374654" y="3694016"/>
            <a:ext cx="2817345" cy="2871137"/>
          </a:xfrm>
          <a:prstGeom prst="rect">
            <a:avLst/>
          </a:prstGeom>
          <a:solidFill>
            <a:srgbClr val="D69F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213C90C0-9D9E-B763-B62E-9CADBBCCE0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759" y="4856893"/>
            <a:ext cx="1228659" cy="53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236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672359-09EE-7ABA-BC94-073875F25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5A0B97C0-9160-8DF7-3D7B-9A394CC12C25}"/>
              </a:ext>
            </a:extLst>
          </p:cNvPr>
          <p:cNvSpPr/>
          <p:nvPr/>
        </p:nvSpPr>
        <p:spPr>
          <a:xfrm>
            <a:off x="5138886" y="2913477"/>
            <a:ext cx="5334183" cy="868281"/>
          </a:xfrm>
          <a:prstGeom prst="rect">
            <a:avLst/>
          </a:prstGeom>
          <a:solidFill>
            <a:srgbClr val="D69F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E1411BCA-3FE6-4370-E7E2-C422CF860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830" y="2913477"/>
            <a:ext cx="4821310" cy="3709659"/>
          </a:xfrm>
        </p:spPr>
        <p:txBody>
          <a:bodyPr>
            <a:normAutofit fontScale="90000"/>
          </a:bodyPr>
          <a:lstStyle/>
          <a:p>
            <a:r>
              <a:rPr lang="en-US" sz="13800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TRA</a:t>
            </a:r>
            <a:br>
              <a:rPr lang="en-US" sz="13800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</a:br>
            <a:r>
              <a:rPr lang="en-US" sz="13800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JES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6689DCD-5890-789C-7AB3-017BC038B0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00" t="9497" r="7445"/>
          <a:stretch/>
        </p:blipFill>
        <p:spPr>
          <a:xfrm>
            <a:off x="543454" y="507006"/>
            <a:ext cx="4595433" cy="5843987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57EA8113-98B1-1712-D3D7-AB1A041CC87E}"/>
              </a:ext>
            </a:extLst>
          </p:cNvPr>
          <p:cNvSpPr txBox="1">
            <a:spLocks/>
          </p:cNvSpPr>
          <p:nvPr/>
        </p:nvSpPr>
        <p:spPr>
          <a:xfrm>
            <a:off x="5474388" y="249414"/>
            <a:ext cx="4542194" cy="2370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1400" dirty="0" err="1">
                <a:latin typeface="Lucida Bright" panose="02040602050505020304" pitchFamily="18" charset="0"/>
              </a:rPr>
              <a:t>Os</a:t>
            </a:r>
            <a:r>
              <a:rPr lang="en-US" sz="1400" b="1" dirty="0">
                <a:latin typeface="Lucida Bright" panose="02040602050505020304" pitchFamily="18" charset="0"/>
              </a:rPr>
              <a:t> TRAJES</a:t>
            </a:r>
            <a:r>
              <a:rPr lang="en-US" sz="1400" dirty="0">
                <a:latin typeface="Lucida Bright" panose="02040602050505020304" pitchFamily="18" charset="0"/>
              </a:rPr>
              <a:t> </a:t>
            </a:r>
            <a:r>
              <a:rPr lang="en-US" sz="1400" dirty="0" err="1">
                <a:latin typeface="Lucida Bright" panose="02040602050505020304" pitchFamily="18" charset="0"/>
              </a:rPr>
              <a:t>foram</a:t>
            </a:r>
            <a:r>
              <a:rPr lang="en-US" sz="1400" dirty="0">
                <a:latin typeface="Lucida Bright" panose="02040602050505020304" pitchFamily="18" charset="0"/>
              </a:rPr>
              <a:t> </a:t>
            </a:r>
            <a:r>
              <a:rPr lang="en-US" sz="1400" dirty="0" err="1">
                <a:latin typeface="Lucida Bright" panose="02040602050505020304" pitchFamily="18" charset="0"/>
              </a:rPr>
              <a:t>pensados</a:t>
            </a:r>
            <a:r>
              <a:rPr lang="en-US" sz="1400" dirty="0">
                <a:latin typeface="Lucida Bright" panose="02040602050505020304" pitchFamily="18" charset="0"/>
              </a:rPr>
              <a:t> </a:t>
            </a:r>
            <a:r>
              <a:rPr lang="en-US" sz="1400" dirty="0" err="1">
                <a:latin typeface="Lucida Bright" panose="02040602050505020304" pitchFamily="18" charset="0"/>
              </a:rPr>
              <a:t>alinhando</a:t>
            </a:r>
            <a:r>
              <a:rPr lang="en-US" sz="1400" dirty="0">
                <a:latin typeface="Lucida Bright" panose="02040602050505020304" pitchFamily="18" charset="0"/>
              </a:rPr>
              <a:t> as </a:t>
            </a:r>
            <a:r>
              <a:rPr lang="en-US" sz="1400" b="1" dirty="0" err="1">
                <a:latin typeface="Lucida Bright" panose="02040602050505020304" pitchFamily="18" charset="0"/>
              </a:rPr>
              <a:t>tradições</a:t>
            </a:r>
            <a:r>
              <a:rPr lang="en-US" sz="1400" b="1" dirty="0">
                <a:latin typeface="Lucida Bright" panose="02040602050505020304" pitchFamily="18" charset="0"/>
              </a:rPr>
              <a:t> da </a:t>
            </a:r>
            <a:r>
              <a:rPr lang="en-US" sz="1400" b="1" dirty="0" err="1">
                <a:latin typeface="Lucida Bright" panose="02040602050505020304" pitchFamily="18" charset="0"/>
              </a:rPr>
              <a:t>Baviera</a:t>
            </a:r>
            <a:r>
              <a:rPr lang="en-US" sz="1400" dirty="0">
                <a:latin typeface="Lucida Bright" panose="02040602050505020304" pitchFamily="18" charset="0"/>
              </a:rPr>
              <a:t>, </a:t>
            </a:r>
            <a:r>
              <a:rPr lang="en-US" sz="1400" dirty="0" err="1">
                <a:latin typeface="Lucida Bright" panose="02040602050505020304" pitchFamily="18" charset="0"/>
              </a:rPr>
              <a:t>suas</a:t>
            </a:r>
            <a:r>
              <a:rPr lang="en-US" sz="1400" dirty="0">
                <a:latin typeface="Lucida Bright" panose="02040602050505020304" pitchFamily="18" charset="0"/>
              </a:rPr>
              <a:t> festas e </a:t>
            </a:r>
            <a:r>
              <a:rPr lang="en-US" sz="1400" dirty="0" err="1">
                <a:latin typeface="Lucida Bright" panose="02040602050505020304" pitchFamily="18" charset="0"/>
              </a:rPr>
              <a:t>culturas</a:t>
            </a:r>
            <a:r>
              <a:rPr lang="en-US" sz="1400" dirty="0">
                <a:latin typeface="Lucida Bright" panose="02040602050505020304" pitchFamily="18" charset="0"/>
              </a:rPr>
              <a:t> </a:t>
            </a:r>
            <a:r>
              <a:rPr lang="en-US" sz="1400" dirty="0" err="1">
                <a:latin typeface="Lucida Bright" panose="02040602050505020304" pitchFamily="18" charset="0"/>
              </a:rPr>
              <a:t>típicas</a:t>
            </a:r>
            <a:r>
              <a:rPr lang="en-US" sz="1400" dirty="0">
                <a:latin typeface="Lucida Bright" panose="02040602050505020304" pitchFamily="18" charset="0"/>
              </a:rPr>
              <a:t>, com forte </a:t>
            </a:r>
            <a:r>
              <a:rPr lang="en-US" sz="1400" dirty="0" err="1">
                <a:latin typeface="Lucida Bright" panose="02040602050505020304" pitchFamily="18" charset="0"/>
              </a:rPr>
              <a:t>caracterização</a:t>
            </a:r>
            <a:r>
              <a:rPr lang="en-US" sz="1400" dirty="0">
                <a:latin typeface="Lucida Bright" panose="02040602050505020304" pitchFamily="18" charset="0"/>
              </a:rPr>
              <a:t> </a:t>
            </a:r>
            <a:r>
              <a:rPr lang="en-US" sz="1400" dirty="0" err="1">
                <a:latin typeface="Lucida Bright" panose="02040602050505020304" pitchFamily="18" charset="0"/>
              </a:rPr>
              <a:t>ligada</a:t>
            </a:r>
            <a:r>
              <a:rPr lang="en-US" sz="1400" dirty="0">
                <a:latin typeface="Lucida Bright" panose="02040602050505020304" pitchFamily="18" charset="0"/>
              </a:rPr>
              <a:t> à </a:t>
            </a:r>
            <a:r>
              <a:rPr lang="en-US" sz="1400" b="1" dirty="0" err="1">
                <a:latin typeface="Lucida Bright" panose="02040602050505020304" pitchFamily="18" charset="0"/>
              </a:rPr>
              <a:t>história</a:t>
            </a:r>
            <a:r>
              <a:rPr lang="en-US" sz="1400" b="1" dirty="0">
                <a:latin typeface="Lucida Bright" panose="02040602050505020304" pitchFamily="18" charset="0"/>
              </a:rPr>
              <a:t> da </a:t>
            </a:r>
            <a:r>
              <a:rPr lang="en-US" sz="1400" b="1" dirty="0" err="1">
                <a:latin typeface="Lucida Bright" panose="02040602050505020304" pitchFamily="18" charset="0"/>
              </a:rPr>
              <a:t>aviação</a:t>
            </a:r>
            <a:r>
              <a:rPr lang="en-US" sz="1400" dirty="0">
                <a:latin typeface="Lucida Bright" panose="02040602050505020304" pitchFamily="18" charset="0"/>
              </a:rPr>
              <a:t> e dos </a:t>
            </a:r>
            <a:r>
              <a:rPr lang="en-US" sz="1400" dirty="0" err="1">
                <a:latin typeface="Lucida Bright" panose="02040602050505020304" pitchFamily="18" charset="0"/>
              </a:rPr>
              <a:t>dirigíveis</a:t>
            </a:r>
            <a:r>
              <a:rPr lang="en-US" sz="1400" dirty="0">
                <a:latin typeface="Lucida Bright" panose="02040602050505020304" pitchFamily="18" charset="0"/>
              </a:rPr>
              <a:t> da </a:t>
            </a:r>
            <a:r>
              <a:rPr lang="en-US" sz="1400" dirty="0" err="1">
                <a:latin typeface="Lucida Bright" panose="02040602050505020304" pitchFamily="18" charset="0"/>
              </a:rPr>
              <a:t>época</a:t>
            </a:r>
            <a:r>
              <a:rPr lang="en-US" sz="1400" dirty="0">
                <a:latin typeface="Lucida Bright" panose="02040602050505020304" pitchFamily="18" charset="0"/>
              </a:rPr>
              <a:t>,  </a:t>
            </a:r>
            <a:r>
              <a:rPr lang="en-US" sz="1400" dirty="0" err="1">
                <a:latin typeface="Lucida Bright" panose="02040602050505020304" pitchFamily="18" charset="0"/>
              </a:rPr>
              <a:t>quando</a:t>
            </a:r>
            <a:r>
              <a:rPr lang="en-US" sz="1400" dirty="0">
                <a:latin typeface="Lucida Bright" panose="02040602050505020304" pitchFamily="18" charset="0"/>
              </a:rPr>
              <a:t> </a:t>
            </a:r>
            <a:r>
              <a:rPr lang="en-US" sz="1400" dirty="0" err="1">
                <a:latin typeface="Lucida Bright" panose="02040602050505020304" pitchFamily="18" charset="0"/>
              </a:rPr>
              <a:t>suas</a:t>
            </a:r>
            <a:r>
              <a:rPr lang="en-US" sz="1400" dirty="0">
                <a:latin typeface="Lucida Bright" panose="02040602050505020304" pitchFamily="18" charset="0"/>
              </a:rPr>
              <a:t> </a:t>
            </a:r>
            <a:r>
              <a:rPr lang="en-US" sz="1400" dirty="0" err="1">
                <a:latin typeface="Lucida Bright" panose="02040602050505020304" pitchFamily="18" charset="0"/>
              </a:rPr>
              <a:t>tripulações</a:t>
            </a:r>
            <a:r>
              <a:rPr lang="en-US" sz="1400" dirty="0">
                <a:latin typeface="Lucida Bright" panose="02040602050505020304" pitchFamily="18" charset="0"/>
              </a:rPr>
              <a:t> </a:t>
            </a:r>
            <a:r>
              <a:rPr lang="en-US" sz="1400" dirty="0" err="1">
                <a:latin typeface="Lucida Bright" panose="02040602050505020304" pitchFamily="18" charset="0"/>
              </a:rPr>
              <a:t>sobrevoaram</a:t>
            </a:r>
            <a:r>
              <a:rPr lang="en-US" sz="1400" dirty="0">
                <a:latin typeface="Lucida Bright" panose="02040602050505020304" pitchFamily="18" charset="0"/>
              </a:rPr>
              <a:t> a </a:t>
            </a:r>
            <a:r>
              <a:rPr lang="en-US" sz="1400" dirty="0" err="1">
                <a:latin typeface="Lucida Bright" panose="02040602050505020304" pitchFamily="18" charset="0"/>
              </a:rPr>
              <a:t>região</a:t>
            </a:r>
            <a:r>
              <a:rPr lang="en-US" sz="1400" dirty="0">
                <a:latin typeface="Lucida Bright" panose="02040602050505020304" pitchFamily="18" charset="0"/>
              </a:rPr>
              <a:t> local.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D518587-7B0A-45BF-1932-36993A389F69}"/>
              </a:ext>
            </a:extLst>
          </p:cNvPr>
          <p:cNvSpPr txBox="1"/>
          <p:nvPr/>
        </p:nvSpPr>
        <p:spPr>
          <a:xfrm>
            <a:off x="8481025" y="5135725"/>
            <a:ext cx="373007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 err="1">
                <a:latin typeface="Lucida Bright" panose="02040602050505020304" pitchFamily="18" charset="0"/>
              </a:rPr>
              <a:t>Tudo</a:t>
            </a:r>
            <a:r>
              <a:rPr lang="en-US" sz="1400" b="1" dirty="0">
                <a:latin typeface="Lucida Bright" panose="02040602050505020304" pitchFamily="18" charset="0"/>
              </a:rPr>
              <a:t> </a:t>
            </a:r>
            <a:r>
              <a:rPr lang="en-US" sz="1400" b="1" dirty="0" err="1">
                <a:latin typeface="Lucida Bright" panose="02040602050505020304" pitchFamily="18" charset="0"/>
              </a:rPr>
              <a:t>isso</a:t>
            </a:r>
            <a:r>
              <a:rPr lang="en-US" sz="1400" b="1" dirty="0">
                <a:latin typeface="Lucida Bright" panose="02040602050505020304" pitchFamily="18" charset="0"/>
              </a:rPr>
              <a:t> soma-se </a:t>
            </a:r>
            <a:r>
              <a:rPr lang="en-US" sz="1400" b="1" dirty="0" err="1">
                <a:latin typeface="Lucida Bright" panose="02040602050505020304" pitchFamily="18" charset="0"/>
              </a:rPr>
              <a:t>às</a:t>
            </a:r>
            <a:r>
              <a:rPr lang="en-US" sz="1400" b="1" dirty="0">
                <a:latin typeface="Lucida Bright" panose="02040602050505020304" pitchFamily="18" charset="0"/>
              </a:rPr>
              <a:t> </a:t>
            </a:r>
            <a:r>
              <a:rPr lang="en-US" sz="1400" b="1" dirty="0" err="1">
                <a:latin typeface="Lucida Bright" panose="02040602050505020304" pitchFamily="18" charset="0"/>
              </a:rPr>
              <a:t>caracteristicas</a:t>
            </a:r>
            <a:r>
              <a:rPr lang="en-US" sz="1400" b="1" dirty="0">
                <a:latin typeface="Lucida Bright" panose="02040602050505020304" pitchFamily="18" charset="0"/>
              </a:rPr>
              <a:t> </a:t>
            </a:r>
            <a:r>
              <a:rPr lang="en-US" sz="1400" b="1" dirty="0" err="1">
                <a:latin typeface="Lucida Bright" panose="02040602050505020304" pitchFamily="18" charset="0"/>
              </a:rPr>
              <a:t>festivas</a:t>
            </a:r>
            <a:r>
              <a:rPr lang="en-US" sz="1400" b="1" dirty="0">
                <a:latin typeface="Lucida Bright" panose="02040602050505020304" pitchFamily="18" charset="0"/>
              </a:rPr>
              <a:t> da OKTOBERFEST de Blumenau, </a:t>
            </a:r>
            <a:r>
              <a:rPr lang="en-US" sz="1400" b="1" dirty="0" err="1">
                <a:latin typeface="Lucida Bright" panose="02040602050505020304" pitchFamily="18" charset="0"/>
              </a:rPr>
              <a:t>trazendo</a:t>
            </a:r>
            <a:r>
              <a:rPr lang="en-US" sz="1400" b="1" dirty="0">
                <a:latin typeface="Lucida Bright" panose="02040602050505020304" pitchFamily="18" charset="0"/>
              </a:rPr>
              <a:t> </a:t>
            </a:r>
            <a:r>
              <a:rPr lang="en-US" sz="1400" b="1" dirty="0" err="1">
                <a:latin typeface="Lucida Bright" panose="02040602050505020304" pitchFamily="18" charset="0"/>
              </a:rPr>
              <a:t>leveza</a:t>
            </a:r>
            <a:r>
              <a:rPr lang="en-US" sz="1400" b="1" dirty="0">
                <a:latin typeface="Lucida Bright" panose="02040602050505020304" pitchFamily="18" charset="0"/>
              </a:rPr>
              <a:t>, alegria e </a:t>
            </a:r>
            <a:r>
              <a:rPr lang="en-US" sz="1400" b="1" dirty="0" err="1">
                <a:latin typeface="Lucida Bright" panose="02040602050505020304" pitchFamily="18" charset="0"/>
              </a:rPr>
              <a:t>muita</a:t>
            </a:r>
            <a:r>
              <a:rPr lang="en-US" sz="1400" b="1" dirty="0">
                <a:latin typeface="Lucida Bright" panose="02040602050505020304" pitchFamily="18" charset="0"/>
              </a:rPr>
              <a:t> </a:t>
            </a:r>
            <a:r>
              <a:rPr lang="en-US" sz="1400" b="1" dirty="0" err="1">
                <a:latin typeface="Lucida Bright" panose="02040602050505020304" pitchFamily="18" charset="0"/>
              </a:rPr>
              <a:t>tradição</a:t>
            </a:r>
            <a:r>
              <a:rPr lang="en-US" sz="1400" b="1" dirty="0">
                <a:latin typeface="Lucida Bright" panose="02040602050505020304" pitchFamily="18" charset="0"/>
              </a:rPr>
              <a:t> </a:t>
            </a:r>
            <a:r>
              <a:rPr lang="en-US" sz="1400" b="1" dirty="0" err="1">
                <a:latin typeface="Lucida Bright" panose="02040602050505020304" pitchFamily="18" charset="0"/>
              </a:rPr>
              <a:t>aos</a:t>
            </a:r>
            <a:r>
              <a:rPr lang="en-US" sz="1400" b="1" dirty="0">
                <a:latin typeface="Lucida Bright" panose="02040602050505020304" pitchFamily="18" charset="0"/>
              </a:rPr>
              <a:t> </a:t>
            </a:r>
            <a:r>
              <a:rPr lang="en-US" sz="1400" b="1" dirty="0" err="1">
                <a:latin typeface="Lucida Bright" panose="02040602050505020304" pitchFamily="18" charset="0"/>
              </a:rPr>
              <a:t>desfiles</a:t>
            </a:r>
            <a:r>
              <a:rPr lang="en-US" sz="1400" b="1" dirty="0">
                <a:latin typeface="Lucida Bright" panose="02040602050505020304" pitchFamily="18" charset="0"/>
              </a:rPr>
              <a:t>.   </a:t>
            </a:r>
          </a:p>
          <a:p>
            <a:endParaRPr lang="pt-BR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78701449-2955-00D0-5ECF-CEDDDB7B62B2}"/>
              </a:ext>
            </a:extLst>
          </p:cNvPr>
          <p:cNvSpPr/>
          <p:nvPr/>
        </p:nvSpPr>
        <p:spPr>
          <a:xfrm>
            <a:off x="10156140" y="543276"/>
            <a:ext cx="2035860" cy="384797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6BE9532F-BD93-3C91-EC0A-C33607564207}"/>
              </a:ext>
            </a:extLst>
          </p:cNvPr>
          <p:cNvSpPr/>
          <p:nvPr/>
        </p:nvSpPr>
        <p:spPr>
          <a:xfrm>
            <a:off x="11345731" y="1"/>
            <a:ext cx="846269" cy="3781758"/>
          </a:xfrm>
          <a:prstGeom prst="rect">
            <a:avLst/>
          </a:prstGeom>
          <a:solidFill>
            <a:srgbClr val="D69F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B7C7C107-9409-EDF1-3B9A-B1E0712416DF}"/>
              </a:ext>
            </a:extLst>
          </p:cNvPr>
          <p:cNvSpPr/>
          <p:nvPr/>
        </p:nvSpPr>
        <p:spPr>
          <a:xfrm>
            <a:off x="10473070" y="2913476"/>
            <a:ext cx="1718930" cy="868281"/>
          </a:xfrm>
          <a:prstGeom prst="rect">
            <a:avLst/>
          </a:prstGeom>
          <a:solidFill>
            <a:srgbClr val="D69F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10B4E4A2-10C6-3BCA-646A-0F4A76A94D7B}"/>
              </a:ext>
            </a:extLst>
          </p:cNvPr>
          <p:cNvSpPr/>
          <p:nvPr/>
        </p:nvSpPr>
        <p:spPr>
          <a:xfrm>
            <a:off x="1" y="2913476"/>
            <a:ext cx="543454" cy="868281"/>
          </a:xfrm>
          <a:prstGeom prst="rect">
            <a:avLst/>
          </a:prstGeom>
          <a:solidFill>
            <a:srgbClr val="D69F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DAE36C0B-CC6F-AFA2-2E88-EC3322615F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943" y="5662165"/>
            <a:ext cx="1010907" cy="43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7099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1516</TotalTime>
  <Words>1407</Words>
  <Application>Microsoft Office PowerPoint</Application>
  <PresentationFormat>Widescreen</PresentationFormat>
  <Paragraphs>133</Paragraphs>
  <Slides>20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Lucida Bright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DO PAPEL  PARA A  REALIDADE</vt:lpstr>
      <vt:lpstr>PROJETO  TÉCNICO</vt:lpstr>
      <vt:lpstr>TRA JES</vt:lpstr>
      <vt:lpstr>ES TAN DARTE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elvys sewald</dc:creator>
  <cp:lastModifiedBy>Usuario</cp:lastModifiedBy>
  <cp:revision>199</cp:revision>
  <dcterms:created xsi:type="dcterms:W3CDTF">2024-02-05T19:30:40Z</dcterms:created>
  <dcterms:modified xsi:type="dcterms:W3CDTF">2025-02-13T13:35:22Z</dcterms:modified>
</cp:coreProperties>
</file>